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1" r:id="rId3"/>
    <p:sldId id="318" r:id="rId4"/>
    <p:sldId id="319" r:id="rId5"/>
    <p:sldId id="259" r:id="rId6"/>
    <p:sldId id="303" r:id="rId7"/>
    <p:sldId id="261" r:id="rId8"/>
    <p:sldId id="320" r:id="rId9"/>
    <p:sldId id="282" r:id="rId10"/>
    <p:sldId id="297" r:id="rId11"/>
    <p:sldId id="336" r:id="rId12"/>
    <p:sldId id="334" r:id="rId13"/>
    <p:sldId id="300" r:id="rId14"/>
    <p:sldId id="281" r:id="rId15"/>
    <p:sldId id="302" r:id="rId16"/>
    <p:sldId id="321" r:id="rId17"/>
    <p:sldId id="337" r:id="rId18"/>
    <p:sldId id="338" r:id="rId19"/>
    <p:sldId id="339" r:id="rId20"/>
    <p:sldId id="340"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9DB"/>
    <a:srgbClr val="00AF50"/>
    <a:srgbClr val="02AFF1"/>
    <a:srgbClr val="A4E4FE"/>
    <a:srgbClr val="FF8F8F"/>
    <a:srgbClr val="70AD47"/>
    <a:srgbClr val="354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612" autoAdjust="0"/>
  </p:normalViewPr>
  <p:slideViewPr>
    <p:cSldViewPr snapToGrid="0">
      <p:cViewPr varScale="1">
        <p:scale>
          <a:sx n="104" d="100"/>
          <a:sy n="104" d="100"/>
        </p:scale>
        <p:origin x="120" y="1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lynn Davidson" userId="3e0728a38b9f82cc" providerId="LiveId" clId="{6F849CA8-97DA-4848-8D78-29C313ADBB20}"/>
    <pc:docChg chg="delSld modSld">
      <pc:chgData name="Roslynn Davidson" userId="3e0728a38b9f82cc" providerId="LiveId" clId="{6F849CA8-97DA-4848-8D78-29C313ADBB20}" dt="2026-02-23T09:44:31.986" v="31" actId="20577"/>
      <pc:docMkLst>
        <pc:docMk/>
      </pc:docMkLst>
      <pc:sldChg chg="modSp mod">
        <pc:chgData name="Roslynn Davidson" userId="3e0728a38b9f82cc" providerId="LiveId" clId="{6F849CA8-97DA-4848-8D78-29C313ADBB20}" dt="2026-02-23T09:43:39.156" v="27" actId="20577"/>
        <pc:sldMkLst>
          <pc:docMk/>
          <pc:sldMk cId="3992991146" sldId="259"/>
        </pc:sldMkLst>
        <pc:spChg chg="mod">
          <ac:chgData name="Roslynn Davidson" userId="3e0728a38b9f82cc" providerId="LiveId" clId="{6F849CA8-97DA-4848-8D78-29C313ADBB20}" dt="2026-02-23T09:43:39.156" v="27" actId="20577"/>
          <ac:spMkLst>
            <pc:docMk/>
            <pc:sldMk cId="3992991146" sldId="259"/>
            <ac:spMk id="3" creationId="{B9E46BAA-3F93-44B8-B9B3-0DABBB8DA7B0}"/>
          </ac:spMkLst>
        </pc:spChg>
      </pc:sldChg>
      <pc:sldChg chg="modSp mod">
        <pc:chgData name="Roslynn Davidson" userId="3e0728a38b9f82cc" providerId="LiveId" clId="{6F849CA8-97DA-4848-8D78-29C313ADBB20}" dt="2026-02-23T09:43:44.087" v="28" actId="20577"/>
        <pc:sldMkLst>
          <pc:docMk/>
          <pc:sldMk cId="3767310516" sldId="261"/>
        </pc:sldMkLst>
        <pc:spChg chg="mod">
          <ac:chgData name="Roslynn Davidson" userId="3e0728a38b9f82cc" providerId="LiveId" clId="{6F849CA8-97DA-4848-8D78-29C313ADBB20}" dt="2026-02-23T09:43:44.087" v="28" actId="20577"/>
          <ac:spMkLst>
            <pc:docMk/>
            <pc:sldMk cId="3767310516" sldId="261"/>
            <ac:spMk id="7" creationId="{95C4B230-3DE0-4C69-8B3D-96E6980E2689}"/>
          </ac:spMkLst>
        </pc:spChg>
      </pc:sldChg>
      <pc:sldChg chg="del">
        <pc:chgData name="Roslynn Davidson" userId="3e0728a38b9f82cc" providerId="LiveId" clId="{6F849CA8-97DA-4848-8D78-29C313ADBB20}" dt="2026-02-23T09:40:36.728" v="2" actId="2696"/>
        <pc:sldMkLst>
          <pc:docMk/>
          <pc:sldMk cId="4127458200" sldId="269"/>
        </pc:sldMkLst>
      </pc:sldChg>
      <pc:sldChg chg="del">
        <pc:chgData name="Roslynn Davidson" userId="3e0728a38b9f82cc" providerId="LiveId" clId="{6F849CA8-97DA-4848-8D78-29C313ADBB20}" dt="2026-02-23T09:40:57.502" v="8" actId="2696"/>
        <pc:sldMkLst>
          <pc:docMk/>
          <pc:sldMk cId="3916722281" sldId="270"/>
        </pc:sldMkLst>
      </pc:sldChg>
      <pc:sldChg chg="del">
        <pc:chgData name="Roslynn Davidson" userId="3e0728a38b9f82cc" providerId="LiveId" clId="{6F849CA8-97DA-4848-8D78-29C313ADBB20}" dt="2026-02-23T09:40:43.427" v="4" actId="2696"/>
        <pc:sldMkLst>
          <pc:docMk/>
          <pc:sldMk cId="2060157868" sldId="271"/>
        </pc:sldMkLst>
      </pc:sldChg>
      <pc:sldChg chg="del">
        <pc:chgData name="Roslynn Davidson" userId="3e0728a38b9f82cc" providerId="LiveId" clId="{6F849CA8-97DA-4848-8D78-29C313ADBB20}" dt="2026-02-23T09:40:59.460" v="9" actId="2696"/>
        <pc:sldMkLst>
          <pc:docMk/>
          <pc:sldMk cId="2600656994" sldId="275"/>
        </pc:sldMkLst>
      </pc:sldChg>
      <pc:sldChg chg="del">
        <pc:chgData name="Roslynn Davidson" userId="3e0728a38b9f82cc" providerId="LiveId" clId="{6F849CA8-97DA-4848-8D78-29C313ADBB20}" dt="2026-02-23T09:41:10.133" v="14" actId="2696"/>
        <pc:sldMkLst>
          <pc:docMk/>
          <pc:sldMk cId="177980401" sldId="276"/>
        </pc:sldMkLst>
      </pc:sldChg>
      <pc:sldChg chg="del">
        <pc:chgData name="Roslynn Davidson" userId="3e0728a38b9f82cc" providerId="LiveId" clId="{6F849CA8-97DA-4848-8D78-29C313ADBB20}" dt="2026-02-23T09:41:17.460" v="18" actId="2696"/>
        <pc:sldMkLst>
          <pc:docMk/>
          <pc:sldMk cId="1007517419" sldId="278"/>
        </pc:sldMkLst>
      </pc:sldChg>
      <pc:sldChg chg="modSp mod">
        <pc:chgData name="Roslynn Davidson" userId="3e0728a38b9f82cc" providerId="LiveId" clId="{6F849CA8-97DA-4848-8D78-29C313ADBB20}" dt="2026-02-23T09:43:57.103" v="29" actId="20577"/>
        <pc:sldMkLst>
          <pc:docMk/>
          <pc:sldMk cId="2062666134" sldId="282"/>
        </pc:sldMkLst>
        <pc:spChg chg="mod">
          <ac:chgData name="Roslynn Davidson" userId="3e0728a38b9f82cc" providerId="LiveId" clId="{6F849CA8-97DA-4848-8D78-29C313ADBB20}" dt="2026-02-23T09:43:57.103" v="29" actId="20577"/>
          <ac:spMkLst>
            <pc:docMk/>
            <pc:sldMk cId="2062666134" sldId="282"/>
            <ac:spMk id="7" creationId="{F05000A8-9AE0-42C5-B7D9-F068DFC53DA9}"/>
          </ac:spMkLst>
        </pc:spChg>
      </pc:sldChg>
      <pc:sldChg chg="del">
        <pc:chgData name="Roslynn Davidson" userId="3e0728a38b9f82cc" providerId="LiveId" clId="{6F849CA8-97DA-4848-8D78-29C313ADBB20}" dt="2026-02-23T09:40:38.521" v="3" actId="2696"/>
        <pc:sldMkLst>
          <pc:docMk/>
          <pc:sldMk cId="1469235508" sldId="307"/>
        </pc:sldMkLst>
      </pc:sldChg>
      <pc:sldChg chg="del">
        <pc:chgData name="Roslynn Davidson" userId="3e0728a38b9f82cc" providerId="LiveId" clId="{6F849CA8-97DA-4848-8D78-29C313ADBB20}" dt="2026-02-23T09:40:48.640" v="5" actId="2696"/>
        <pc:sldMkLst>
          <pc:docMk/>
          <pc:sldMk cId="3217641129" sldId="308"/>
        </pc:sldMkLst>
      </pc:sldChg>
      <pc:sldChg chg="del">
        <pc:chgData name="Roslynn Davidson" userId="3e0728a38b9f82cc" providerId="LiveId" clId="{6F849CA8-97DA-4848-8D78-29C313ADBB20}" dt="2026-02-23T09:40:55.564" v="7" actId="2696"/>
        <pc:sldMkLst>
          <pc:docMk/>
          <pc:sldMk cId="2725167338" sldId="309"/>
        </pc:sldMkLst>
      </pc:sldChg>
      <pc:sldChg chg="del">
        <pc:chgData name="Roslynn Davidson" userId="3e0728a38b9f82cc" providerId="LiveId" clId="{6F849CA8-97DA-4848-8D78-29C313ADBB20}" dt="2026-02-23T09:41:02.088" v="10" actId="2696"/>
        <pc:sldMkLst>
          <pc:docMk/>
          <pc:sldMk cId="772096972" sldId="310"/>
        </pc:sldMkLst>
      </pc:sldChg>
      <pc:sldChg chg="del">
        <pc:chgData name="Roslynn Davidson" userId="3e0728a38b9f82cc" providerId="LiveId" clId="{6F849CA8-97DA-4848-8D78-29C313ADBB20}" dt="2026-02-23T09:41:08.369" v="13" actId="2696"/>
        <pc:sldMkLst>
          <pc:docMk/>
          <pc:sldMk cId="604945006" sldId="312"/>
        </pc:sldMkLst>
      </pc:sldChg>
      <pc:sldChg chg="del">
        <pc:chgData name="Roslynn Davidson" userId="3e0728a38b9f82cc" providerId="LiveId" clId="{6F849CA8-97DA-4848-8D78-29C313ADBB20}" dt="2026-02-23T09:40:22.197" v="0" actId="2696"/>
        <pc:sldMkLst>
          <pc:docMk/>
          <pc:sldMk cId="3557820442" sldId="322"/>
        </pc:sldMkLst>
      </pc:sldChg>
      <pc:sldChg chg="del">
        <pc:chgData name="Roslynn Davidson" userId="3e0728a38b9f82cc" providerId="LiveId" clId="{6F849CA8-97DA-4848-8D78-29C313ADBB20}" dt="2026-02-23T09:40:33.492" v="1" actId="2696"/>
        <pc:sldMkLst>
          <pc:docMk/>
          <pc:sldMk cId="2759637259" sldId="324"/>
        </pc:sldMkLst>
      </pc:sldChg>
      <pc:sldChg chg="del">
        <pc:chgData name="Roslynn Davidson" userId="3e0728a38b9f82cc" providerId="LiveId" clId="{6F849CA8-97DA-4848-8D78-29C313ADBB20}" dt="2026-02-23T09:41:30.471" v="25" actId="2696"/>
        <pc:sldMkLst>
          <pc:docMk/>
          <pc:sldMk cId="3878925550" sldId="325"/>
        </pc:sldMkLst>
      </pc:sldChg>
      <pc:sldChg chg="del">
        <pc:chgData name="Roslynn Davidson" userId="3e0728a38b9f82cc" providerId="LiveId" clId="{6F849CA8-97DA-4848-8D78-29C313ADBB20}" dt="2026-02-23T09:41:23.322" v="21" actId="2696"/>
        <pc:sldMkLst>
          <pc:docMk/>
          <pc:sldMk cId="750990111" sldId="326"/>
        </pc:sldMkLst>
      </pc:sldChg>
      <pc:sldChg chg="del">
        <pc:chgData name="Roslynn Davidson" userId="3e0728a38b9f82cc" providerId="LiveId" clId="{6F849CA8-97DA-4848-8D78-29C313ADBB20}" dt="2026-02-23T09:41:27.208" v="23" actId="2696"/>
        <pc:sldMkLst>
          <pc:docMk/>
          <pc:sldMk cId="2226029588" sldId="327"/>
        </pc:sldMkLst>
      </pc:sldChg>
      <pc:sldChg chg="del">
        <pc:chgData name="Roslynn Davidson" userId="3e0728a38b9f82cc" providerId="LiveId" clId="{6F849CA8-97DA-4848-8D78-29C313ADBB20}" dt="2026-02-23T09:40:53.337" v="6" actId="2696"/>
        <pc:sldMkLst>
          <pc:docMk/>
          <pc:sldMk cId="3944120681" sldId="329"/>
        </pc:sldMkLst>
      </pc:sldChg>
      <pc:sldChg chg="del">
        <pc:chgData name="Roslynn Davidson" userId="3e0728a38b9f82cc" providerId="LiveId" clId="{6F849CA8-97DA-4848-8D78-29C313ADBB20}" dt="2026-02-23T09:41:04.239" v="11" actId="2696"/>
        <pc:sldMkLst>
          <pc:docMk/>
          <pc:sldMk cId="1370168957" sldId="330"/>
        </pc:sldMkLst>
      </pc:sldChg>
      <pc:sldChg chg="del">
        <pc:chgData name="Roslynn Davidson" userId="3e0728a38b9f82cc" providerId="LiveId" clId="{6F849CA8-97DA-4848-8D78-29C313ADBB20}" dt="2026-02-23T09:41:14.282" v="16" actId="2696"/>
        <pc:sldMkLst>
          <pc:docMk/>
          <pc:sldMk cId="678321458" sldId="332"/>
        </pc:sldMkLst>
      </pc:sldChg>
      <pc:sldChg chg="del">
        <pc:chgData name="Roslynn Davidson" userId="3e0728a38b9f82cc" providerId="LiveId" clId="{6F849CA8-97DA-4848-8D78-29C313ADBB20}" dt="2026-02-23T09:41:15.921" v="17" actId="2696"/>
        <pc:sldMkLst>
          <pc:docMk/>
          <pc:sldMk cId="3052511407" sldId="333"/>
        </pc:sldMkLst>
      </pc:sldChg>
      <pc:sldChg chg="modSp mod">
        <pc:chgData name="Roslynn Davidson" userId="3e0728a38b9f82cc" providerId="LiveId" clId="{6F849CA8-97DA-4848-8D78-29C313ADBB20}" dt="2026-02-23T09:44:31.986" v="31" actId="20577"/>
        <pc:sldMkLst>
          <pc:docMk/>
          <pc:sldMk cId="3365429105" sldId="334"/>
        </pc:sldMkLst>
        <pc:spChg chg="mod">
          <ac:chgData name="Roslynn Davidson" userId="3e0728a38b9f82cc" providerId="LiveId" clId="{6F849CA8-97DA-4848-8D78-29C313ADBB20}" dt="2026-02-23T09:44:31.986" v="31" actId="20577"/>
          <ac:spMkLst>
            <pc:docMk/>
            <pc:sldMk cId="3365429105" sldId="334"/>
            <ac:spMk id="3" creationId="{8A422363-58E4-4032-AA20-741539E52194}"/>
          </ac:spMkLst>
        </pc:spChg>
      </pc:sldChg>
      <pc:sldChg chg="modSp mod">
        <pc:chgData name="Roslynn Davidson" userId="3e0728a38b9f82cc" providerId="LiveId" clId="{6F849CA8-97DA-4848-8D78-29C313ADBB20}" dt="2026-02-23T09:44:12.467" v="30" actId="20577"/>
        <pc:sldMkLst>
          <pc:docMk/>
          <pc:sldMk cId="4238986959" sldId="336"/>
        </pc:sldMkLst>
        <pc:spChg chg="mod">
          <ac:chgData name="Roslynn Davidson" userId="3e0728a38b9f82cc" providerId="LiveId" clId="{6F849CA8-97DA-4848-8D78-29C313ADBB20}" dt="2026-02-23T09:44:12.467" v="30" actId="20577"/>
          <ac:spMkLst>
            <pc:docMk/>
            <pc:sldMk cId="4238986959" sldId="336"/>
            <ac:spMk id="11" creationId="{C7F2309A-9878-45AA-BA24-AC4BB4400565}"/>
          </ac:spMkLst>
        </pc:spChg>
      </pc:sldChg>
      <pc:sldChg chg="del">
        <pc:chgData name="Roslynn Davidson" userId="3e0728a38b9f82cc" providerId="LiveId" clId="{6F849CA8-97DA-4848-8D78-29C313ADBB20}" dt="2026-02-23T09:41:06.433" v="12" actId="2696"/>
        <pc:sldMkLst>
          <pc:docMk/>
          <pc:sldMk cId="1057268943" sldId="343"/>
        </pc:sldMkLst>
      </pc:sldChg>
      <pc:sldChg chg="del">
        <pc:chgData name="Roslynn Davidson" userId="3e0728a38b9f82cc" providerId="LiveId" clId="{6F849CA8-97DA-4848-8D78-29C313ADBB20}" dt="2026-02-23T09:41:11.875" v="15" actId="2696"/>
        <pc:sldMkLst>
          <pc:docMk/>
          <pc:sldMk cId="2289064278" sldId="344"/>
        </pc:sldMkLst>
      </pc:sldChg>
      <pc:sldChg chg="del">
        <pc:chgData name="Roslynn Davidson" userId="3e0728a38b9f82cc" providerId="LiveId" clId="{6F849CA8-97DA-4848-8D78-29C313ADBB20}" dt="2026-02-23T09:41:21.393" v="20" actId="2696"/>
        <pc:sldMkLst>
          <pc:docMk/>
          <pc:sldMk cId="3916210732" sldId="345"/>
        </pc:sldMkLst>
      </pc:sldChg>
      <pc:sldChg chg="del">
        <pc:chgData name="Roslynn Davidson" userId="3e0728a38b9f82cc" providerId="LiveId" clId="{6F849CA8-97DA-4848-8D78-29C313ADBB20}" dt="2026-02-23T09:41:19.195" v="19" actId="2696"/>
        <pc:sldMkLst>
          <pc:docMk/>
          <pc:sldMk cId="393600125" sldId="346"/>
        </pc:sldMkLst>
      </pc:sldChg>
      <pc:sldChg chg="del">
        <pc:chgData name="Roslynn Davidson" userId="3e0728a38b9f82cc" providerId="LiveId" clId="{6F849CA8-97DA-4848-8D78-29C313ADBB20}" dt="2026-02-23T09:41:25.642" v="22" actId="2696"/>
        <pc:sldMkLst>
          <pc:docMk/>
          <pc:sldMk cId="2609421974" sldId="347"/>
        </pc:sldMkLst>
      </pc:sldChg>
      <pc:sldChg chg="del">
        <pc:chgData name="Roslynn Davidson" userId="3e0728a38b9f82cc" providerId="LiveId" clId="{6F849CA8-97DA-4848-8D78-29C313ADBB20}" dt="2026-02-23T09:41:28.711" v="24" actId="2696"/>
        <pc:sldMkLst>
          <pc:docMk/>
          <pc:sldMk cId="1166256745" sldId="348"/>
        </pc:sldMkLst>
      </pc:sldChg>
      <pc:sldChg chg="del">
        <pc:chgData name="Roslynn Davidson" userId="3e0728a38b9f82cc" providerId="LiveId" clId="{6F849CA8-97DA-4848-8D78-29C313ADBB20}" dt="2026-02-23T09:41:32.426" v="26" actId="2696"/>
        <pc:sldMkLst>
          <pc:docMk/>
          <pc:sldMk cId="1837547211" sldId="349"/>
        </pc:sldMkLst>
      </pc:sldChg>
      <pc:sldMasterChg chg="delSldLayout">
        <pc:chgData name="Roslynn Davidson" userId="3e0728a38b9f82cc" providerId="LiveId" clId="{6F849CA8-97DA-4848-8D78-29C313ADBB20}" dt="2026-02-23T09:40:36.728" v="2" actId="2696"/>
        <pc:sldMasterMkLst>
          <pc:docMk/>
          <pc:sldMasterMk cId="3358914426" sldId="2147483648"/>
        </pc:sldMasterMkLst>
        <pc:sldLayoutChg chg="del">
          <pc:chgData name="Roslynn Davidson" userId="3e0728a38b9f82cc" providerId="LiveId" clId="{6F849CA8-97DA-4848-8D78-29C313ADBB20}" dt="2026-02-23T09:40:36.728" v="2" actId="2696"/>
          <pc:sldLayoutMkLst>
            <pc:docMk/>
            <pc:sldMasterMk cId="3358914426" sldId="2147483648"/>
            <pc:sldLayoutMk cId="328861227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8B3649B7-5FDF-442A-866F-497243B493A4}" type="datetimeFigureOut">
              <a:rPr lang="en-GB" smtClean="0"/>
              <a:t>23/02/2026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31" tIns="45715" rIns="91431" bIns="45715" rtlCol="0" anchor="b"/>
          <a:lstStyle>
            <a:lvl1pPr algn="r">
              <a:defRPr sz="1200"/>
            </a:lvl1pPr>
          </a:lstStyle>
          <a:p>
            <a:fld id="{78474A54-15EE-4C5F-AFAC-C68A4B95E9A3}" type="slidenum">
              <a:rPr lang="en-GB" smtClean="0"/>
              <a:t>‹#›</a:t>
            </a:fld>
            <a:endParaRPr lang="en-GB"/>
          </a:p>
        </p:txBody>
      </p:sp>
    </p:spTree>
    <p:extLst>
      <p:ext uri="{BB962C8B-B14F-4D97-AF65-F5344CB8AC3E}">
        <p14:creationId xmlns:p14="http://schemas.microsoft.com/office/powerpoint/2010/main" val="396398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74A54-15EE-4C5F-AFAC-C68A4B95E9A3}" type="slidenum">
              <a:rPr lang="en-GB" smtClean="0"/>
              <a:t>3</a:t>
            </a:fld>
            <a:endParaRPr lang="en-GB"/>
          </a:p>
        </p:txBody>
      </p:sp>
    </p:spTree>
    <p:extLst>
      <p:ext uri="{BB962C8B-B14F-4D97-AF65-F5344CB8AC3E}">
        <p14:creationId xmlns:p14="http://schemas.microsoft.com/office/powerpoint/2010/main" val="268601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74A54-15EE-4C5F-AFAC-C68A4B95E9A3}" type="slidenum">
              <a:rPr lang="en-GB" smtClean="0"/>
              <a:t>7</a:t>
            </a:fld>
            <a:endParaRPr lang="en-GB"/>
          </a:p>
        </p:txBody>
      </p:sp>
    </p:spTree>
    <p:extLst>
      <p:ext uri="{BB962C8B-B14F-4D97-AF65-F5344CB8AC3E}">
        <p14:creationId xmlns:p14="http://schemas.microsoft.com/office/powerpoint/2010/main" val="251121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74A54-15EE-4C5F-AFAC-C68A4B95E9A3}" type="slidenum">
              <a:rPr lang="en-GB" smtClean="0"/>
              <a:t>20</a:t>
            </a:fld>
            <a:endParaRPr lang="en-GB"/>
          </a:p>
        </p:txBody>
      </p:sp>
    </p:spTree>
    <p:extLst>
      <p:ext uri="{BB962C8B-B14F-4D97-AF65-F5344CB8AC3E}">
        <p14:creationId xmlns:p14="http://schemas.microsoft.com/office/powerpoint/2010/main" val="37537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4D70-613E-400A-A6E5-A0002B1D1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CC0386-AB16-4644-884D-9DAA24DA3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09DA52-1E43-40D6-8352-4A030C2839EC}"/>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5" name="Footer Placeholder 4">
            <a:extLst>
              <a:ext uri="{FF2B5EF4-FFF2-40B4-BE49-F238E27FC236}">
                <a16:creationId xmlns:a16="http://schemas.microsoft.com/office/drawing/2014/main" id="{FB417A7D-F8DF-4E4F-A189-266944FDB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864246-8BA8-426C-855D-EB1FDEFBA193}"/>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184024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FE0B-588E-41B4-8353-FFC89E9EA9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3C9461-609F-4820-B11D-D6E01D01B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18E09-9E7D-468E-A654-CD7F5770A98E}"/>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5" name="Footer Placeholder 4">
            <a:extLst>
              <a:ext uri="{FF2B5EF4-FFF2-40B4-BE49-F238E27FC236}">
                <a16:creationId xmlns:a16="http://schemas.microsoft.com/office/drawing/2014/main" id="{115B53D8-C9E7-4BBB-93A1-82408C820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D4B18D-F934-410A-BA06-609402A2A8CE}"/>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175318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CBCC-1433-4AEC-BC12-432615FF7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371E3E-E0AF-45E4-89C7-F8A57B562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E4C92-AD64-4181-9581-663A331E251A}"/>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5" name="Footer Placeholder 4">
            <a:extLst>
              <a:ext uri="{FF2B5EF4-FFF2-40B4-BE49-F238E27FC236}">
                <a16:creationId xmlns:a16="http://schemas.microsoft.com/office/drawing/2014/main" id="{3EA3C438-2938-4FE8-98BE-14E465A6E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03DF2E-7386-482F-BDE8-F196F5752262}"/>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330056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B38A-583C-435D-8A42-B69FA5DDCE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9922D5-B72F-49BC-9A2E-02A7C22D0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7A1D8-0132-4988-AADD-26D6E41105F7}"/>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5" name="Footer Placeholder 4">
            <a:extLst>
              <a:ext uri="{FF2B5EF4-FFF2-40B4-BE49-F238E27FC236}">
                <a16:creationId xmlns:a16="http://schemas.microsoft.com/office/drawing/2014/main" id="{9F38F233-B1F9-4D4A-AB68-C29F96CEF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26031-7877-44A0-9FC2-A131BA0300C3}"/>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115265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D247-1743-4192-9ACB-D9EC9A838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E2FD52-6B13-4B5B-B07F-3B51BACCD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CC629-687D-4217-8F38-6E2597E69D38}"/>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5" name="Footer Placeholder 4">
            <a:extLst>
              <a:ext uri="{FF2B5EF4-FFF2-40B4-BE49-F238E27FC236}">
                <a16:creationId xmlns:a16="http://schemas.microsoft.com/office/drawing/2014/main" id="{26C51C80-6A31-4F59-B153-6E0335FE36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F5D5A-D6DF-402B-8338-B484249780EC}"/>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133426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4D9D-C991-4FD8-8F73-85BAD79C25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E63C4A-FDA9-4C6B-9232-B7D058E36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E87F1A-7167-428C-9888-B8ECA3AFBA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5FD35A-CB57-4250-8ED6-41489062371A}"/>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6" name="Footer Placeholder 5">
            <a:extLst>
              <a:ext uri="{FF2B5EF4-FFF2-40B4-BE49-F238E27FC236}">
                <a16:creationId xmlns:a16="http://schemas.microsoft.com/office/drawing/2014/main" id="{F778D349-B982-49B6-A7AB-9343464D7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8C0DFC-86E7-4056-A627-5DAC283C55AA}"/>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28101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6F04-36AA-49CB-9EEB-B623CDC215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C3EA7B-C1AB-45CB-95C5-4B55D568E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27375-4B52-4837-86F2-6D19875637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DCE5C6-AA70-4431-ABBD-3F6FB5211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6C7752-5D98-479F-A0EA-85252ED7C8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785A19-29F2-4E9B-BF72-64F28B8410E3}"/>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8" name="Footer Placeholder 7">
            <a:extLst>
              <a:ext uri="{FF2B5EF4-FFF2-40B4-BE49-F238E27FC236}">
                <a16:creationId xmlns:a16="http://schemas.microsoft.com/office/drawing/2014/main" id="{0983A575-BB34-4CA0-B99B-653DD070D2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F4653F-8961-4851-A101-CAC04C39047B}"/>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281377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E181-8934-4EB7-AC7A-ABEB61755E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321A6B-8E0E-466B-8107-19D2F9639D48}"/>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4" name="Footer Placeholder 3">
            <a:extLst>
              <a:ext uri="{FF2B5EF4-FFF2-40B4-BE49-F238E27FC236}">
                <a16:creationId xmlns:a16="http://schemas.microsoft.com/office/drawing/2014/main" id="{B3EC7755-B0D3-44D9-9759-BD98124852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4EF46B-426A-4EE6-A138-6D9B5163BA08}"/>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5228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8CA7C-9FB9-4960-819D-74ADDB755F26}"/>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3" name="Footer Placeholder 2">
            <a:extLst>
              <a:ext uri="{FF2B5EF4-FFF2-40B4-BE49-F238E27FC236}">
                <a16:creationId xmlns:a16="http://schemas.microsoft.com/office/drawing/2014/main" id="{A0468168-F583-47D9-80D4-D29EC0CA06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E31ADC-5119-4528-8A48-314FBB06BF71}"/>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354834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1BD1-6268-440D-A88C-A3370C5DA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9F6CD1-4885-4DF7-825F-FDD98D7B9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CD76A7-7377-4170-BFEE-9F4E2D703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DCBB0-D40E-43BE-A968-70EAC888F683}"/>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6" name="Footer Placeholder 5">
            <a:extLst>
              <a:ext uri="{FF2B5EF4-FFF2-40B4-BE49-F238E27FC236}">
                <a16:creationId xmlns:a16="http://schemas.microsoft.com/office/drawing/2014/main" id="{48156BEC-6974-4A73-9112-CFFBAD67B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7EB3D5-0175-4393-A26A-9D4EA74AA227}"/>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18752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9D4B-F4F4-46E4-A1BF-AADCDE0E3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AC47D8-7607-41FD-B638-8E5179E9A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9809B-4F1C-41D0-B1FC-23461919E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C820A-5DB1-4650-B4CC-2690AFC01747}"/>
              </a:ext>
            </a:extLst>
          </p:cNvPr>
          <p:cNvSpPr>
            <a:spLocks noGrp="1"/>
          </p:cNvSpPr>
          <p:nvPr>
            <p:ph type="dt" sz="half" idx="10"/>
          </p:nvPr>
        </p:nvSpPr>
        <p:spPr/>
        <p:txBody>
          <a:bodyPr/>
          <a:lstStyle/>
          <a:p>
            <a:fld id="{35F454A3-B2B8-4E68-A266-9839D5771E79}" type="datetimeFigureOut">
              <a:rPr lang="en-GB" smtClean="0"/>
              <a:t>23/02/2026</a:t>
            </a:fld>
            <a:endParaRPr lang="en-GB"/>
          </a:p>
        </p:txBody>
      </p:sp>
      <p:sp>
        <p:nvSpPr>
          <p:cNvPr id="6" name="Footer Placeholder 5">
            <a:extLst>
              <a:ext uri="{FF2B5EF4-FFF2-40B4-BE49-F238E27FC236}">
                <a16:creationId xmlns:a16="http://schemas.microsoft.com/office/drawing/2014/main" id="{ACD43DFC-79C1-4B6D-AB90-71BAFC0722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28F8-102D-4E03-9C93-996376C30A73}"/>
              </a:ext>
            </a:extLst>
          </p:cNvPr>
          <p:cNvSpPr>
            <a:spLocks noGrp="1"/>
          </p:cNvSpPr>
          <p:nvPr>
            <p:ph type="sldNum" sz="quarter" idx="12"/>
          </p:nvPr>
        </p:nvSpPr>
        <p:spPr/>
        <p:txBody>
          <a:bodyPr/>
          <a:lstStyle/>
          <a:p>
            <a:fld id="{CC1C661F-DFCE-4967-AE24-46FE4897C8E2}" type="slidenum">
              <a:rPr lang="en-GB" smtClean="0"/>
              <a:t>‹#›</a:t>
            </a:fld>
            <a:endParaRPr lang="en-GB"/>
          </a:p>
        </p:txBody>
      </p:sp>
    </p:spTree>
    <p:extLst>
      <p:ext uri="{BB962C8B-B14F-4D97-AF65-F5344CB8AC3E}">
        <p14:creationId xmlns:p14="http://schemas.microsoft.com/office/powerpoint/2010/main" val="34203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1CC0D-300C-438C-8BE5-9D8008CDFE35}"/>
              </a:ext>
            </a:extLst>
          </p:cNvPr>
          <p:cNvSpPr>
            <a:spLocks noGrp="1"/>
          </p:cNvSpPr>
          <p:nvPr>
            <p:ph type="title"/>
          </p:nvPr>
        </p:nvSpPr>
        <p:spPr>
          <a:xfrm>
            <a:off x="1458403" y="136101"/>
            <a:ext cx="10515600" cy="112571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300101-203E-49C4-A119-39B7563F90CE}"/>
              </a:ext>
            </a:extLst>
          </p:cNvPr>
          <p:cNvSpPr>
            <a:spLocks noGrp="1"/>
          </p:cNvSpPr>
          <p:nvPr>
            <p:ph type="body" idx="1"/>
          </p:nvPr>
        </p:nvSpPr>
        <p:spPr>
          <a:xfrm>
            <a:off x="838200" y="1463040"/>
            <a:ext cx="10515600" cy="48933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7927E6-82CB-4835-901B-10A4FE653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454A3-B2B8-4E68-A266-9839D5771E79}" type="datetimeFigureOut">
              <a:rPr lang="en-GB" smtClean="0"/>
              <a:t>23/02/2026</a:t>
            </a:fld>
            <a:endParaRPr lang="en-GB"/>
          </a:p>
        </p:txBody>
      </p:sp>
      <p:sp>
        <p:nvSpPr>
          <p:cNvPr id="5" name="Footer Placeholder 4">
            <a:extLst>
              <a:ext uri="{FF2B5EF4-FFF2-40B4-BE49-F238E27FC236}">
                <a16:creationId xmlns:a16="http://schemas.microsoft.com/office/drawing/2014/main" id="{E2C68B62-68D9-4C60-B96E-79B8B960E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33C8C2-4152-42D7-A9F4-41A25318F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C661F-DFCE-4967-AE24-46FE4897C8E2}" type="slidenum">
              <a:rPr lang="en-GB" smtClean="0"/>
              <a:t>‹#›</a:t>
            </a:fld>
            <a:endParaRPr lang="en-GB"/>
          </a:p>
        </p:txBody>
      </p:sp>
      <p:pic>
        <p:nvPicPr>
          <p:cNvPr id="7" name="Picture 2" descr="ERSDA">
            <a:extLst>
              <a:ext uri="{FF2B5EF4-FFF2-40B4-BE49-F238E27FC236}">
                <a16:creationId xmlns:a16="http://schemas.microsoft.com/office/drawing/2014/main" id="{AD55DD9A-7685-4D57-9102-E10EE07D183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5068" y="112882"/>
            <a:ext cx="1148932" cy="1148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st Renfrewshire Culture &amp; Leisure | Pitchbooking">
            <a:extLst>
              <a:ext uri="{FF2B5EF4-FFF2-40B4-BE49-F238E27FC236}">
                <a16:creationId xmlns:a16="http://schemas.microsoft.com/office/drawing/2014/main" id="{62B6781F-D9F8-4567-835E-2CFBBD81051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24248" y="261013"/>
            <a:ext cx="1649755" cy="83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1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ottishyouthfa.co.uk/images/Information-Downloads/Football-Games-and-Tournaments/Supplementary-and-Playing-Rules/Supplementary_Playing_Rules_2024-2025.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ottishfa.co.uk/football-development/attractive-game/discrimination-reporting-for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cottishfa.co.uk/football-development/participation/childrens-youth-football/player-journey/"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cottishfa.co.uk/football-development/participation/childrens-youth-football/player-journe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cottishfa.co.uk/football-development/participation/childrens-youth-football/player-journe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ottishfa.co.uk/football-development/participation/childrens-youth-football/player-journe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mailto:childprotectionofficer@ersda.uk" TargetMode="External"/><Relationship Id="rId3" Type="http://schemas.openxmlformats.org/officeDocument/2006/relationships/hyperlink" Target="https://ersda.uk/" TargetMode="External"/><Relationship Id="rId7" Type="http://schemas.openxmlformats.org/officeDocument/2006/relationships/hyperlink" Target="mailto:treasurer@ersda.uk" TargetMode="External"/><Relationship Id="rId12" Type="http://schemas.openxmlformats.org/officeDocument/2006/relationships/hyperlink" Target="mailto:Iain.McFarlane@enjoyeastre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vicepresident@ersda.uk" TargetMode="External"/><Relationship Id="rId11" Type="http://schemas.openxmlformats.org/officeDocument/2006/relationships/hyperlink" Target="mailto:John.Gervaise@enjoyeastren.org" TargetMode="External"/><Relationship Id="rId5" Type="http://schemas.openxmlformats.org/officeDocument/2006/relationships/hyperlink" Target="mailto:secretary@ersda.uk" TargetMode="External"/><Relationship Id="rId10" Type="http://schemas.openxmlformats.org/officeDocument/2006/relationships/hyperlink" Target="mailto:sundaymatchsecretary@ersda.uk" TargetMode="External"/><Relationship Id="rId4" Type="http://schemas.openxmlformats.org/officeDocument/2006/relationships/hyperlink" Target="https://www.ercultureandleisure.org/sports-arts/sports-pitches/" TargetMode="External"/><Relationship Id="rId9" Type="http://schemas.openxmlformats.org/officeDocument/2006/relationships/hyperlink" Target="mailto:saturdaymatchsecretary@ersda.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rcultureandleisure.org/sports-arts/sports-pitch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ERCL4?ref_src=twsrc%5Egoogle%7Ctwcamp%5Eserp%7Ctwgr%5Eautho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sundaymatchsecretary@ersda.uk" TargetMode="External"/><Relationship Id="rId2" Type="http://schemas.openxmlformats.org/officeDocument/2006/relationships/hyperlink" Target="mailto:saturdaymatchsecretary@ersda.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8829-FC6F-4AC7-89AC-F8B82FF1FB94}"/>
              </a:ext>
            </a:extLst>
          </p:cNvPr>
          <p:cNvSpPr>
            <a:spLocks noGrp="1"/>
          </p:cNvSpPr>
          <p:nvPr>
            <p:ph type="ctrTitle"/>
          </p:nvPr>
        </p:nvSpPr>
        <p:spPr>
          <a:xfrm>
            <a:off x="1133301" y="1720941"/>
            <a:ext cx="10113818" cy="1579418"/>
          </a:xfrm>
        </p:spPr>
        <p:txBody>
          <a:bodyPr>
            <a:normAutofit/>
          </a:bodyPr>
          <a:lstStyle/>
          <a:p>
            <a:r>
              <a:rPr lang="en-GB" sz="4800" dirty="0"/>
              <a:t>East Renfrewshire Soccer</a:t>
            </a:r>
            <a:br>
              <a:rPr lang="en-GB" sz="4800" dirty="0"/>
            </a:br>
            <a:r>
              <a:rPr lang="en-GB" sz="4800" dirty="0"/>
              <a:t>Development Association</a:t>
            </a:r>
          </a:p>
        </p:txBody>
      </p:sp>
      <p:sp>
        <p:nvSpPr>
          <p:cNvPr id="3" name="Subtitle 2">
            <a:extLst>
              <a:ext uri="{FF2B5EF4-FFF2-40B4-BE49-F238E27FC236}">
                <a16:creationId xmlns:a16="http://schemas.microsoft.com/office/drawing/2014/main" id="{79BEE3E0-C289-46D7-AD1A-A26ECD6285F4}"/>
              </a:ext>
            </a:extLst>
          </p:cNvPr>
          <p:cNvSpPr>
            <a:spLocks noGrp="1"/>
          </p:cNvSpPr>
          <p:nvPr>
            <p:ph type="subTitle" idx="1"/>
          </p:nvPr>
        </p:nvSpPr>
        <p:spPr>
          <a:xfrm>
            <a:off x="1524000" y="4081549"/>
            <a:ext cx="9144000" cy="1487980"/>
          </a:xfrm>
        </p:spPr>
        <p:txBody>
          <a:bodyPr>
            <a:normAutofit/>
          </a:bodyPr>
          <a:lstStyle/>
          <a:p>
            <a:r>
              <a:rPr lang="en-GB" sz="2800" dirty="0"/>
              <a:t>Small-Sided Games</a:t>
            </a:r>
          </a:p>
          <a:p>
            <a:r>
              <a:rPr lang="en-GB" sz="2800" dirty="0"/>
              <a:t>Season Guide 2026 </a:t>
            </a:r>
          </a:p>
        </p:txBody>
      </p:sp>
      <p:sp>
        <p:nvSpPr>
          <p:cNvPr id="4" name="TextBox 3">
            <a:extLst>
              <a:ext uri="{FF2B5EF4-FFF2-40B4-BE49-F238E27FC236}">
                <a16:creationId xmlns:a16="http://schemas.microsoft.com/office/drawing/2014/main" id="{41C2F438-A60B-4DD1-BAF6-6CD2C56427E6}"/>
              </a:ext>
            </a:extLst>
          </p:cNvPr>
          <p:cNvSpPr txBox="1"/>
          <p:nvPr/>
        </p:nvSpPr>
        <p:spPr>
          <a:xfrm>
            <a:off x="11073699" y="6495392"/>
            <a:ext cx="973023" cy="307777"/>
          </a:xfrm>
          <a:prstGeom prst="rect">
            <a:avLst/>
          </a:prstGeom>
          <a:noFill/>
        </p:spPr>
        <p:txBody>
          <a:bodyPr wrap="none" rtlCol="0">
            <a:spAutoFit/>
          </a:bodyPr>
          <a:lstStyle/>
          <a:p>
            <a:r>
              <a:rPr lang="en-GB" sz="1400" dirty="0"/>
              <a:t>v. 19_2_25</a:t>
            </a:r>
          </a:p>
        </p:txBody>
      </p:sp>
    </p:spTree>
    <p:extLst>
      <p:ext uri="{BB962C8B-B14F-4D97-AF65-F5344CB8AC3E}">
        <p14:creationId xmlns:p14="http://schemas.microsoft.com/office/powerpoint/2010/main" val="113875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82096-1579-46D4-BE8B-78F111A57211}"/>
              </a:ext>
            </a:extLst>
          </p:cNvPr>
          <p:cNvSpPr>
            <a:spLocks noGrp="1"/>
          </p:cNvSpPr>
          <p:nvPr>
            <p:ph idx="1"/>
          </p:nvPr>
        </p:nvSpPr>
        <p:spPr>
          <a:xfrm>
            <a:off x="806334" y="2418101"/>
            <a:ext cx="5054139" cy="4209415"/>
          </a:xfrm>
        </p:spPr>
        <p:txBody>
          <a:bodyPr>
            <a:normAutofit lnSpcReduction="10000"/>
          </a:bodyPr>
          <a:lstStyle/>
          <a:p>
            <a:pPr marL="0" indent="0">
              <a:buNone/>
            </a:pPr>
            <a:r>
              <a:rPr lang="en-GB" dirty="0"/>
              <a:t>Coaches</a:t>
            </a:r>
          </a:p>
          <a:p>
            <a:pPr>
              <a:buFontTx/>
              <a:buChar char="-"/>
            </a:pPr>
            <a:r>
              <a:rPr lang="en-GB" sz="1400" dirty="0"/>
              <a:t>Have the well-being, safety and enjoyment of players as a top priority</a:t>
            </a:r>
          </a:p>
          <a:p>
            <a:pPr>
              <a:buFontTx/>
              <a:buChar char="-"/>
            </a:pPr>
            <a:r>
              <a:rPr lang="en-GB" sz="1400" dirty="0"/>
              <a:t>Never tolerate any form of bullying or abuse</a:t>
            </a:r>
          </a:p>
          <a:p>
            <a:pPr>
              <a:buFontTx/>
              <a:buChar char="-"/>
            </a:pPr>
            <a:r>
              <a:rPr lang="en-GB" sz="1400" dirty="0"/>
              <a:t>Help players improve with feedback and coaching, not making all their decisions for them</a:t>
            </a:r>
          </a:p>
          <a:p>
            <a:pPr>
              <a:buFontTx/>
              <a:buChar char="-"/>
            </a:pPr>
            <a:r>
              <a:rPr lang="en-GB" sz="1400" dirty="0"/>
              <a:t>Encourage fair play &amp; high standards of behaviour</a:t>
            </a:r>
          </a:p>
          <a:p>
            <a:pPr>
              <a:buFontTx/>
              <a:buChar char="-"/>
            </a:pPr>
            <a:r>
              <a:rPr lang="en-GB" sz="1400" dirty="0"/>
              <a:t>Always show respect to everyone involved in the game</a:t>
            </a:r>
          </a:p>
          <a:p>
            <a:pPr>
              <a:buFontTx/>
              <a:buChar char="-"/>
            </a:pPr>
            <a:r>
              <a:rPr lang="en-GB" sz="1400" dirty="0"/>
              <a:t>Respect the decisions of other coaches</a:t>
            </a:r>
          </a:p>
          <a:p>
            <a:pPr>
              <a:buFontTx/>
              <a:buChar char="-"/>
            </a:pPr>
            <a:r>
              <a:rPr lang="en-GB" sz="1400" dirty="0"/>
              <a:t>Don’t gloat or antagonise the opposition</a:t>
            </a:r>
          </a:p>
          <a:p>
            <a:pPr>
              <a:buFontTx/>
              <a:buChar char="-"/>
            </a:pPr>
            <a:r>
              <a:rPr lang="en-GB" sz="1400" dirty="0"/>
              <a:t>Don’t address opposition players or supporters not adhering to the code of conduct – leave that to the opposition coaches</a:t>
            </a:r>
          </a:p>
          <a:p>
            <a:pPr>
              <a:buFontTx/>
              <a:buChar char="-"/>
            </a:pPr>
            <a:r>
              <a:rPr lang="en-GB" sz="1400" dirty="0"/>
              <a:t>Remind fellow coaches and supporters from your team only of their obligations if matters get heated</a:t>
            </a:r>
          </a:p>
          <a:p>
            <a:pPr>
              <a:buFontTx/>
              <a:buChar char="-"/>
            </a:pPr>
            <a:r>
              <a:rPr lang="en-GB" sz="1400" dirty="0"/>
              <a:t>Absolutely no use of swearing or abusive/ threatening language</a:t>
            </a:r>
          </a:p>
          <a:p>
            <a:pPr>
              <a:buFontTx/>
              <a:buChar char="-"/>
            </a:pPr>
            <a:endParaRPr lang="en-GB" sz="1400" dirty="0"/>
          </a:p>
        </p:txBody>
      </p:sp>
      <p:sp>
        <p:nvSpPr>
          <p:cNvPr id="4" name="Title 1">
            <a:extLst>
              <a:ext uri="{FF2B5EF4-FFF2-40B4-BE49-F238E27FC236}">
                <a16:creationId xmlns:a16="http://schemas.microsoft.com/office/drawing/2014/main" id="{A01A1CBB-5AD0-4D6C-88B9-A9A456C030FA}"/>
              </a:ext>
            </a:extLst>
          </p:cNvPr>
          <p:cNvSpPr txBox="1">
            <a:spLocks/>
          </p:cNvSpPr>
          <p:nvPr/>
        </p:nvSpPr>
        <p:spPr>
          <a:xfrm>
            <a:off x="1524000" y="208547"/>
            <a:ext cx="9829800" cy="93461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ERSDA Matchday Behaviour Charter</a:t>
            </a:r>
          </a:p>
          <a:p>
            <a:r>
              <a:rPr lang="en-GB" sz="2400" i="1" dirty="0"/>
              <a:t>The standards to which we’ll hold ourselves during games</a:t>
            </a:r>
          </a:p>
        </p:txBody>
      </p:sp>
      <p:pic>
        <p:nvPicPr>
          <p:cNvPr id="5" name="Picture 2" descr="ERSDA">
            <a:extLst>
              <a:ext uri="{FF2B5EF4-FFF2-40B4-BE49-F238E27FC236}">
                <a16:creationId xmlns:a16="http://schemas.microsoft.com/office/drawing/2014/main" id="{A4A00499-1ECC-452E-BB3C-2B64517C9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68" y="112882"/>
            <a:ext cx="1148932" cy="11489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F4CEFE5-7116-4341-99E2-8CEB3A01E23D}"/>
              </a:ext>
            </a:extLst>
          </p:cNvPr>
          <p:cNvSpPr txBox="1">
            <a:spLocks/>
          </p:cNvSpPr>
          <p:nvPr/>
        </p:nvSpPr>
        <p:spPr>
          <a:xfrm>
            <a:off x="6567055" y="2401271"/>
            <a:ext cx="5207108" cy="4209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Supporters</a:t>
            </a:r>
          </a:p>
          <a:p>
            <a:pPr>
              <a:buFontTx/>
              <a:buChar char="-"/>
            </a:pPr>
            <a:r>
              <a:rPr lang="en-GB" sz="1400" dirty="0"/>
              <a:t>When spectating, stay in the designated supporter area for your pitch facility</a:t>
            </a:r>
          </a:p>
          <a:p>
            <a:pPr>
              <a:buFontTx/>
              <a:buChar char="-"/>
            </a:pPr>
            <a:r>
              <a:rPr lang="en-GB" sz="1400" dirty="0"/>
              <a:t>Applaud good play and celebrate if a goal is scored</a:t>
            </a:r>
          </a:p>
          <a:p>
            <a:pPr>
              <a:buFontTx/>
              <a:buChar char="-"/>
            </a:pPr>
            <a:r>
              <a:rPr lang="en-GB" sz="1400" dirty="0"/>
              <a:t>Let the players play – its their game</a:t>
            </a:r>
          </a:p>
          <a:p>
            <a:pPr>
              <a:buFontTx/>
              <a:buChar char="-"/>
            </a:pPr>
            <a:r>
              <a:rPr lang="en-GB" sz="1400" dirty="0"/>
              <a:t>Be a role model for your player in how you talk and act around the game</a:t>
            </a:r>
          </a:p>
          <a:p>
            <a:pPr>
              <a:buFontTx/>
              <a:buChar char="-"/>
            </a:pPr>
            <a:r>
              <a:rPr lang="en-GB" sz="1400" dirty="0"/>
              <a:t>Respect the coaches’ decisions &amp; don’t shout at them – without them volunteering there would be no game</a:t>
            </a:r>
          </a:p>
          <a:p>
            <a:pPr>
              <a:buFontTx/>
              <a:buChar char="-"/>
            </a:pPr>
            <a:r>
              <a:rPr lang="en-GB" sz="1400" dirty="0"/>
              <a:t>Don’t approach any member of the opposition coaches, players or supporters at any point with aggression or negativity</a:t>
            </a:r>
          </a:p>
          <a:p>
            <a:pPr>
              <a:buFontTx/>
              <a:buChar char="-"/>
            </a:pPr>
            <a:r>
              <a:rPr lang="en-GB" sz="1400" dirty="0"/>
              <a:t>Don’t shout instructions – the team already has a set of coaches</a:t>
            </a:r>
          </a:p>
          <a:p>
            <a:pPr>
              <a:buFontTx/>
              <a:buChar char="-"/>
            </a:pPr>
            <a:r>
              <a:rPr lang="en-GB" sz="1400" dirty="0"/>
              <a:t>Try to have fun and enjoy watching your player play</a:t>
            </a:r>
          </a:p>
          <a:p>
            <a:pPr>
              <a:buFontTx/>
              <a:buChar char="-"/>
            </a:pPr>
            <a:r>
              <a:rPr lang="en-GB" sz="1400" dirty="0"/>
              <a:t>Absolutely no use of swearing or abusive/ threatening language</a:t>
            </a:r>
          </a:p>
        </p:txBody>
      </p:sp>
      <p:sp>
        <p:nvSpPr>
          <p:cNvPr id="15" name="TextBox 14">
            <a:extLst>
              <a:ext uri="{FF2B5EF4-FFF2-40B4-BE49-F238E27FC236}">
                <a16:creationId xmlns:a16="http://schemas.microsoft.com/office/drawing/2014/main" id="{676CA3C5-78EE-4213-B95B-D1398B89CA05}"/>
              </a:ext>
            </a:extLst>
          </p:cNvPr>
          <p:cNvSpPr txBox="1"/>
          <p:nvPr/>
        </p:nvSpPr>
        <p:spPr>
          <a:xfrm>
            <a:off x="1288003" y="1365130"/>
            <a:ext cx="10118221" cy="830997"/>
          </a:xfrm>
          <a:prstGeom prst="rect">
            <a:avLst/>
          </a:prstGeom>
          <a:noFill/>
        </p:spPr>
        <p:txBody>
          <a:bodyPr wrap="square" rtlCol="0">
            <a:spAutoFit/>
          </a:bodyPr>
          <a:lstStyle/>
          <a:p>
            <a:r>
              <a:rPr lang="en-GB" sz="1600" dirty="0"/>
              <a:t>We pride ourselves on working together to create a positive environment for our young people to enjoy their football. So there is no doubt as to what that means, we’ve drawn on the SFA’s “Let Them Play” guidelines to make a match day charter for coaches and supporters. Thank you in advance for helping us put it into practice.</a:t>
            </a:r>
          </a:p>
        </p:txBody>
      </p:sp>
    </p:spTree>
    <p:extLst>
      <p:ext uri="{BB962C8B-B14F-4D97-AF65-F5344CB8AC3E}">
        <p14:creationId xmlns:p14="http://schemas.microsoft.com/office/powerpoint/2010/main" val="421993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1138-F637-486A-AB0C-8D8FF231168C}"/>
              </a:ext>
            </a:extLst>
          </p:cNvPr>
          <p:cNvSpPr>
            <a:spLocks noGrp="1"/>
          </p:cNvSpPr>
          <p:nvPr>
            <p:ph type="title"/>
          </p:nvPr>
        </p:nvSpPr>
        <p:spPr>
          <a:xfrm>
            <a:off x="1458403" y="157316"/>
            <a:ext cx="10515600" cy="1125713"/>
          </a:xfrm>
        </p:spPr>
        <p:txBody>
          <a:bodyPr>
            <a:normAutofit/>
          </a:bodyPr>
          <a:lstStyle/>
          <a:p>
            <a:r>
              <a:rPr lang="en-GB" dirty="0"/>
              <a:t>Important Team obligations</a:t>
            </a:r>
            <a:br>
              <a:rPr lang="en-GB" dirty="0"/>
            </a:br>
            <a:r>
              <a:rPr lang="en-GB" sz="2000" i="1" dirty="0"/>
              <a:t>Meeting requirements set by our national association</a:t>
            </a:r>
            <a:endParaRPr lang="en-GB" dirty="0"/>
          </a:p>
        </p:txBody>
      </p:sp>
      <p:pic>
        <p:nvPicPr>
          <p:cNvPr id="8" name="Content Placeholder 7">
            <a:extLst>
              <a:ext uri="{FF2B5EF4-FFF2-40B4-BE49-F238E27FC236}">
                <a16:creationId xmlns:a16="http://schemas.microsoft.com/office/drawing/2014/main" id="{9695AE4A-CEDC-4C38-9711-29FBCF3B9E1C}"/>
              </a:ext>
            </a:extLst>
          </p:cNvPr>
          <p:cNvPicPr>
            <a:picLocks noGrp="1" noChangeAspect="1"/>
          </p:cNvPicPr>
          <p:nvPr>
            <p:ph idx="1"/>
          </p:nvPr>
        </p:nvPicPr>
        <p:blipFill rotWithShape="1">
          <a:blip r:embed="rId2"/>
          <a:srcRect r="2710"/>
          <a:stretch/>
        </p:blipFill>
        <p:spPr>
          <a:xfrm>
            <a:off x="7180864" y="2194560"/>
            <a:ext cx="4857020" cy="2053978"/>
          </a:xfrm>
        </p:spPr>
      </p:pic>
      <p:sp>
        <p:nvSpPr>
          <p:cNvPr id="6" name="TextBox 5">
            <a:extLst>
              <a:ext uri="{FF2B5EF4-FFF2-40B4-BE49-F238E27FC236}">
                <a16:creationId xmlns:a16="http://schemas.microsoft.com/office/drawing/2014/main" id="{3EABA0D0-EC36-4F8F-B093-F9A9F60CC326}"/>
              </a:ext>
            </a:extLst>
          </p:cNvPr>
          <p:cNvSpPr txBox="1"/>
          <p:nvPr/>
        </p:nvSpPr>
        <p:spPr>
          <a:xfrm>
            <a:off x="7180863" y="1616795"/>
            <a:ext cx="5614587" cy="384721"/>
          </a:xfrm>
          <a:prstGeom prst="rect">
            <a:avLst/>
          </a:prstGeom>
          <a:noFill/>
        </p:spPr>
        <p:txBody>
          <a:bodyPr wrap="square" rtlCol="0">
            <a:spAutoFit/>
          </a:bodyPr>
          <a:lstStyle/>
          <a:p>
            <a:r>
              <a:rPr lang="en-GB" sz="1400" dirty="0"/>
              <a:t>Key Extracts from the SYFA supplementary and playing rules (2025)</a:t>
            </a:r>
          </a:p>
          <a:p>
            <a:r>
              <a:rPr lang="en-GB" sz="500" dirty="0">
                <a:hlinkClick r:id="rId3"/>
              </a:rPr>
              <a:t>https://www.scottishyouthfa.co.uk/images/Information-Downloads/Football-Games-and-Tournaments/Supplementary-and-Playing-Rules/Supplementary_Playing_Rules_2024-2025.pdf</a:t>
            </a:r>
            <a:r>
              <a:rPr lang="en-GB" sz="500" dirty="0"/>
              <a:t> </a:t>
            </a:r>
          </a:p>
        </p:txBody>
      </p:sp>
      <p:pic>
        <p:nvPicPr>
          <p:cNvPr id="10" name="Picture 9">
            <a:extLst>
              <a:ext uri="{FF2B5EF4-FFF2-40B4-BE49-F238E27FC236}">
                <a16:creationId xmlns:a16="http://schemas.microsoft.com/office/drawing/2014/main" id="{6B3A9C25-7C56-4F77-9971-A73F4841C1D0}"/>
              </a:ext>
            </a:extLst>
          </p:cNvPr>
          <p:cNvPicPr>
            <a:picLocks noChangeAspect="1"/>
          </p:cNvPicPr>
          <p:nvPr/>
        </p:nvPicPr>
        <p:blipFill>
          <a:blip r:embed="rId4"/>
          <a:stretch>
            <a:fillRect/>
          </a:stretch>
        </p:blipFill>
        <p:spPr>
          <a:xfrm>
            <a:off x="7180863" y="4739710"/>
            <a:ext cx="4857020" cy="1878993"/>
          </a:xfrm>
          <a:prstGeom prst="rect">
            <a:avLst/>
          </a:prstGeom>
        </p:spPr>
      </p:pic>
      <p:sp>
        <p:nvSpPr>
          <p:cNvPr id="11" name="TextBox 10">
            <a:extLst>
              <a:ext uri="{FF2B5EF4-FFF2-40B4-BE49-F238E27FC236}">
                <a16:creationId xmlns:a16="http://schemas.microsoft.com/office/drawing/2014/main" id="{C7F2309A-9878-45AA-BA24-AC4BB4400565}"/>
              </a:ext>
            </a:extLst>
          </p:cNvPr>
          <p:cNvSpPr txBox="1"/>
          <p:nvPr/>
        </p:nvSpPr>
        <p:spPr>
          <a:xfrm>
            <a:off x="706388" y="1644468"/>
            <a:ext cx="6337645" cy="5170646"/>
          </a:xfrm>
          <a:prstGeom prst="rect">
            <a:avLst/>
          </a:prstGeom>
          <a:noFill/>
        </p:spPr>
        <p:txBody>
          <a:bodyPr wrap="square" rtlCol="0">
            <a:spAutoFit/>
          </a:bodyPr>
          <a:lstStyle/>
          <a:p>
            <a:r>
              <a:rPr lang="en-GB" sz="1400" dirty="0"/>
              <a:t>In the small-sided game, the rules set out by our national association, the SYFA, state that:</a:t>
            </a:r>
          </a:p>
          <a:p>
            <a:endParaRPr lang="en-GB" sz="1400" dirty="0"/>
          </a:p>
          <a:p>
            <a:pPr marL="171450" indent="-171450">
              <a:buFont typeface="Arial" panose="020B0604020202020204" pitchFamily="34" charset="0"/>
              <a:buChar char="•"/>
            </a:pPr>
            <a:r>
              <a:rPr lang="en-GB" sz="1200" dirty="0"/>
              <a:t>At each matchday activity, 2 officials must be present for each team.</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Between them, these 2 officials must be able to cover the roles of a 1.2 qualified coach and a first aider.</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Officials must be registered in COMET, which means they will have completed all the relevant checks and courses to ensure child safety standards are met.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We are aware that these standards have not always been followed. The introduction of COMET means that pitch-side checks will now be possible. As communicated extensively last season, these requirements will be actively monitored from season 2026 onwards.</a:t>
            </a:r>
          </a:p>
          <a:p>
            <a:endParaRPr lang="en-GB" sz="1200" dirty="0"/>
          </a:p>
          <a:p>
            <a:pPr marL="171450" indent="-171450">
              <a:buFont typeface="Arial" panose="020B0604020202020204" pitchFamily="34" charset="0"/>
              <a:buChar char="•"/>
            </a:pPr>
            <a:r>
              <a:rPr lang="en-GB" sz="1200" dirty="0"/>
              <a:t>If a team is found not have the appropriate representation of club officials on a matchday, then the game will be abandoned, and a disciplinary follow up conducted in line with SYFA guidelines.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If there are any difficulties in coach availability approaching matchday, or on the day, then please talk to the matchday coordinators. Don’t just play, hoping to not get caught out.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Teams are also reminded that they are responsible for the behaviour of their supporters and anyone on the touchline.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Please work with us to meet the minimum obligations set by the governing body. We hope to make season 2026 a disciplinary free season! </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423898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D0D6-180A-4DE6-BBA6-DA97FD76EEFB}"/>
              </a:ext>
            </a:extLst>
          </p:cNvPr>
          <p:cNvSpPr>
            <a:spLocks noGrp="1"/>
          </p:cNvSpPr>
          <p:nvPr>
            <p:ph type="title"/>
          </p:nvPr>
        </p:nvSpPr>
        <p:spPr/>
        <p:txBody>
          <a:bodyPr>
            <a:normAutofit/>
          </a:bodyPr>
          <a:lstStyle/>
          <a:p>
            <a:r>
              <a:rPr lang="en-GB" dirty="0"/>
              <a:t>Reporting Discrimination</a:t>
            </a:r>
            <a:br>
              <a:rPr lang="en-GB" dirty="0"/>
            </a:br>
            <a:r>
              <a:rPr lang="en-GB" sz="3100" i="1" dirty="0"/>
              <a:t>Tackling this issue head on</a:t>
            </a:r>
            <a:endParaRPr lang="en-GB" dirty="0"/>
          </a:p>
        </p:txBody>
      </p:sp>
      <p:sp>
        <p:nvSpPr>
          <p:cNvPr id="3" name="Content Placeholder 2">
            <a:extLst>
              <a:ext uri="{FF2B5EF4-FFF2-40B4-BE49-F238E27FC236}">
                <a16:creationId xmlns:a16="http://schemas.microsoft.com/office/drawing/2014/main" id="{8A422363-58E4-4032-AA20-741539E52194}"/>
              </a:ext>
            </a:extLst>
          </p:cNvPr>
          <p:cNvSpPr>
            <a:spLocks noGrp="1"/>
          </p:cNvSpPr>
          <p:nvPr>
            <p:ph idx="1"/>
          </p:nvPr>
        </p:nvSpPr>
        <p:spPr>
          <a:xfrm>
            <a:off x="838200" y="1639613"/>
            <a:ext cx="6676505" cy="4458489"/>
          </a:xfrm>
        </p:spPr>
        <p:txBody>
          <a:bodyPr>
            <a:normAutofit/>
          </a:bodyPr>
          <a:lstStyle/>
          <a:p>
            <a:pPr>
              <a:buFont typeface="Wingdings" panose="05000000000000000000" pitchFamily="2" charset="2"/>
              <a:buChar char="Ø"/>
            </a:pPr>
            <a:r>
              <a:rPr lang="en-GB" sz="1200" dirty="0"/>
              <a:t>ERSDA stands against discriminatory behaviour or conduct of any kind and will strive to eliminate it in all forms from our game</a:t>
            </a:r>
          </a:p>
          <a:p>
            <a:pPr>
              <a:buFont typeface="Wingdings" panose="05000000000000000000" pitchFamily="2" charset="2"/>
              <a:buChar char="Ø"/>
            </a:pPr>
            <a:r>
              <a:rPr lang="en-GB" sz="1200" dirty="0"/>
              <a:t>In 2024, we tried some new approaches to address discriminatory behaviour. From those efforts, we had hard learnings about what works and what doesn’t work.</a:t>
            </a:r>
          </a:p>
          <a:p>
            <a:pPr>
              <a:buFont typeface="Wingdings" panose="05000000000000000000" pitchFamily="2" charset="2"/>
              <a:buChar char="Ø"/>
            </a:pPr>
            <a:r>
              <a:rPr lang="en-GB" sz="1200" dirty="0"/>
              <a:t>Based on those experiences, in </a:t>
            </a:r>
            <a:r>
              <a:rPr lang="en-GB" sz="1200"/>
              <a:t>season 2026, </a:t>
            </a:r>
            <a:r>
              <a:rPr lang="en-GB" sz="1200" dirty="0"/>
              <a:t>we request all parents, coaches and officials join with us in following the procedure below.</a:t>
            </a:r>
          </a:p>
          <a:p>
            <a:pPr>
              <a:buFont typeface="Wingdings" panose="05000000000000000000" pitchFamily="2" charset="2"/>
              <a:buChar char="Ø"/>
            </a:pPr>
            <a:r>
              <a:rPr lang="en-GB" sz="1200" dirty="0"/>
              <a:t>In the event of discriminatory behaviour being observed or reported to be observed by a player or parent to a club official:</a:t>
            </a:r>
          </a:p>
          <a:p>
            <a:pPr lvl="1">
              <a:buFont typeface="+mj-lt"/>
              <a:buAutoNum type="arabicPeriod"/>
            </a:pPr>
            <a:r>
              <a:rPr lang="en-GB" sz="1050" dirty="0"/>
              <a:t>A club official should contact the small sided game secretary immediately, detailing as accurately as possible the nature of reported incident (location, teams, time, venue, description of reported incident).</a:t>
            </a:r>
          </a:p>
          <a:p>
            <a:pPr lvl="1">
              <a:buFont typeface="+mj-lt"/>
              <a:buAutoNum type="arabicPeriod"/>
            </a:pPr>
            <a:r>
              <a:rPr lang="en-GB" sz="1050" dirty="0"/>
              <a:t>Working with the ERSDA CWPO, the small-sided game secretary will contact both club secretaries and CWPOs, and ask them to collect details from those alleged to be involved, and any parents or match officials in attendance</a:t>
            </a:r>
          </a:p>
          <a:p>
            <a:pPr lvl="1">
              <a:buFont typeface="+mj-lt"/>
              <a:buAutoNum type="arabicPeriod"/>
            </a:pPr>
            <a:r>
              <a:rPr lang="en-GB" sz="1050" dirty="0"/>
              <a:t>A disciplinary review will then be conducted by ERSDA in line with SFA and SYFA guidelines, and both clubs informed of the outcomes as soon as possible</a:t>
            </a:r>
          </a:p>
          <a:p>
            <a:pPr lvl="1">
              <a:buFont typeface="+mj-lt"/>
              <a:buAutoNum type="arabicPeriod"/>
            </a:pPr>
            <a:r>
              <a:rPr lang="en-GB" sz="1050" dirty="0"/>
              <a:t>Simultaneously, a report of the incident will be requested to be logged on the SFA’s formal system (link below) by the club raising the incident. This may lead to further investigative activities</a:t>
            </a:r>
          </a:p>
          <a:p>
            <a:pPr marL="266700" indent="0" algn="ctr">
              <a:buNone/>
            </a:pPr>
            <a:r>
              <a:rPr lang="en-GB" sz="1100" dirty="0">
                <a:hlinkClick r:id="rId2"/>
              </a:rPr>
              <a:t>https://www.scottishfa.co.uk/football-development/attractive-game/discrimination-reporting-form/</a:t>
            </a:r>
            <a:r>
              <a:rPr lang="en-GB" sz="1100" dirty="0"/>
              <a:t>   </a:t>
            </a:r>
          </a:p>
          <a:p>
            <a:pPr>
              <a:buFont typeface="Wingdings" panose="05000000000000000000" pitchFamily="2" charset="2"/>
              <a:buChar char="Ø"/>
            </a:pPr>
            <a:r>
              <a:rPr lang="en-GB" sz="1200" dirty="0"/>
              <a:t>ERSDA welcome contact from anyone associated with the league that has ideas, resources or contacts for how we can address discrimination effectively.</a:t>
            </a:r>
          </a:p>
          <a:p>
            <a:pPr>
              <a:buFont typeface="Wingdings" panose="05000000000000000000" pitchFamily="2" charset="2"/>
              <a:buChar char="Ø"/>
            </a:pPr>
            <a:r>
              <a:rPr lang="en-GB" sz="1200" dirty="0"/>
              <a:t>Please contact your matchday secretary if you have any concerns or questions about this matter.</a:t>
            </a:r>
          </a:p>
          <a:p>
            <a:pPr marL="0" indent="0">
              <a:buNone/>
            </a:pPr>
            <a:endParaRPr lang="en-GB" sz="1200" dirty="0"/>
          </a:p>
        </p:txBody>
      </p:sp>
      <p:pic>
        <p:nvPicPr>
          <p:cNvPr id="5" name="Picture 4">
            <a:extLst>
              <a:ext uri="{FF2B5EF4-FFF2-40B4-BE49-F238E27FC236}">
                <a16:creationId xmlns:a16="http://schemas.microsoft.com/office/drawing/2014/main" id="{AB69913E-674D-46B1-A9E9-F0EBA16E19B4}"/>
              </a:ext>
            </a:extLst>
          </p:cNvPr>
          <p:cNvPicPr>
            <a:picLocks noChangeAspect="1"/>
          </p:cNvPicPr>
          <p:nvPr/>
        </p:nvPicPr>
        <p:blipFill>
          <a:blip r:embed="rId3"/>
          <a:stretch>
            <a:fillRect/>
          </a:stretch>
        </p:blipFill>
        <p:spPr>
          <a:xfrm>
            <a:off x="8292134" y="1362140"/>
            <a:ext cx="3559905" cy="5025015"/>
          </a:xfrm>
          <a:prstGeom prst="rect">
            <a:avLst/>
          </a:prstGeom>
        </p:spPr>
      </p:pic>
    </p:spTree>
    <p:extLst>
      <p:ext uri="{BB962C8B-B14F-4D97-AF65-F5344CB8AC3E}">
        <p14:creationId xmlns:p14="http://schemas.microsoft.com/office/powerpoint/2010/main" val="336542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C06F-2249-47BC-8288-5FF3F0A38E47}"/>
              </a:ext>
            </a:extLst>
          </p:cNvPr>
          <p:cNvSpPr>
            <a:spLocks noGrp="1"/>
          </p:cNvSpPr>
          <p:nvPr>
            <p:ph type="title"/>
          </p:nvPr>
        </p:nvSpPr>
        <p:spPr>
          <a:xfrm>
            <a:off x="1524000" y="95088"/>
            <a:ext cx="9829800" cy="1422227"/>
          </a:xfrm>
        </p:spPr>
        <p:txBody>
          <a:bodyPr>
            <a:normAutofit/>
          </a:bodyPr>
          <a:lstStyle/>
          <a:p>
            <a:r>
              <a:rPr lang="en-GB" dirty="0"/>
              <a:t>ERSDA 5, 7 &amp; 9 a side Pitch Set-up</a:t>
            </a:r>
            <a:br>
              <a:rPr lang="en-GB" u="sng" dirty="0"/>
            </a:br>
            <a:r>
              <a:rPr lang="en-GB" sz="2000" i="1" dirty="0"/>
              <a:t>Minimising the potential for touchline issues with an agreed set-up</a:t>
            </a:r>
            <a:endParaRPr lang="en-GB" sz="2800" i="1" dirty="0"/>
          </a:p>
        </p:txBody>
      </p:sp>
      <p:pic>
        <p:nvPicPr>
          <p:cNvPr id="4" name="Picture 2" descr="ERSDA">
            <a:extLst>
              <a:ext uri="{FF2B5EF4-FFF2-40B4-BE49-F238E27FC236}">
                <a16:creationId xmlns:a16="http://schemas.microsoft.com/office/drawing/2014/main" id="{AA098E88-F1C5-4EF3-924D-2665B1E32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68" y="112882"/>
            <a:ext cx="1148932" cy="11489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otball Pitch Printed Wallpaper A4 Sized Edible Wafer Paper / Icing Sheet  - Picture 1 of 1">
            <a:extLst>
              <a:ext uri="{FF2B5EF4-FFF2-40B4-BE49-F238E27FC236}">
                <a16:creationId xmlns:a16="http://schemas.microsoft.com/office/drawing/2014/main" id="{CB994109-93BF-4463-8E97-2DCC5406AF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58414" y="2325932"/>
            <a:ext cx="2494066" cy="35282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72F51C0-0765-4A8D-8044-F8EFBA912431}"/>
              </a:ext>
            </a:extLst>
          </p:cNvPr>
          <p:cNvSpPr/>
          <p:nvPr/>
        </p:nvSpPr>
        <p:spPr>
          <a:xfrm>
            <a:off x="7929125" y="2491836"/>
            <a:ext cx="465513" cy="15179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GB" sz="1400" dirty="0">
                <a:solidFill>
                  <a:sysClr val="windowText" lastClr="000000"/>
                </a:solidFill>
              </a:rPr>
              <a:t>Team 1 Technical Area</a:t>
            </a:r>
          </a:p>
        </p:txBody>
      </p:sp>
      <p:sp>
        <p:nvSpPr>
          <p:cNvPr id="17" name="TextBox 16">
            <a:extLst>
              <a:ext uri="{FF2B5EF4-FFF2-40B4-BE49-F238E27FC236}">
                <a16:creationId xmlns:a16="http://schemas.microsoft.com/office/drawing/2014/main" id="{A3C46368-0430-41B3-A13D-67175FA4EB74}"/>
              </a:ext>
            </a:extLst>
          </p:cNvPr>
          <p:cNvSpPr txBox="1"/>
          <p:nvPr/>
        </p:nvSpPr>
        <p:spPr>
          <a:xfrm>
            <a:off x="8048024" y="1816764"/>
            <a:ext cx="418704" cy="307777"/>
          </a:xfrm>
          <a:prstGeom prst="rect">
            <a:avLst/>
          </a:prstGeom>
          <a:noFill/>
        </p:spPr>
        <p:txBody>
          <a:bodyPr wrap="none" rtlCol="0">
            <a:spAutoFit/>
          </a:bodyPr>
          <a:lstStyle/>
          <a:p>
            <a:r>
              <a:rPr lang="en-GB" sz="1400" dirty="0"/>
              <a:t>2m</a:t>
            </a:r>
          </a:p>
        </p:txBody>
      </p:sp>
      <p:sp>
        <p:nvSpPr>
          <p:cNvPr id="47" name="TextBox 46">
            <a:extLst>
              <a:ext uri="{FF2B5EF4-FFF2-40B4-BE49-F238E27FC236}">
                <a16:creationId xmlns:a16="http://schemas.microsoft.com/office/drawing/2014/main" id="{AD830D40-3231-4989-A1C4-00690293A875}"/>
              </a:ext>
            </a:extLst>
          </p:cNvPr>
          <p:cNvSpPr txBox="1"/>
          <p:nvPr/>
        </p:nvSpPr>
        <p:spPr>
          <a:xfrm rot="5400000">
            <a:off x="10275034" y="1156947"/>
            <a:ext cx="553998" cy="939339"/>
          </a:xfrm>
          <a:prstGeom prst="rect">
            <a:avLst/>
          </a:prstGeom>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GB" sz="1200" dirty="0"/>
              <a:t>Team 1 Supporters</a:t>
            </a:r>
          </a:p>
        </p:txBody>
      </p:sp>
      <p:sp>
        <p:nvSpPr>
          <p:cNvPr id="48" name="TextBox 47">
            <a:extLst>
              <a:ext uri="{FF2B5EF4-FFF2-40B4-BE49-F238E27FC236}">
                <a16:creationId xmlns:a16="http://schemas.microsoft.com/office/drawing/2014/main" id="{D4DFE0E9-A467-4B43-B475-6CCD04CE6D22}"/>
              </a:ext>
            </a:extLst>
          </p:cNvPr>
          <p:cNvSpPr txBox="1"/>
          <p:nvPr/>
        </p:nvSpPr>
        <p:spPr>
          <a:xfrm>
            <a:off x="715161" y="1781757"/>
            <a:ext cx="6451860" cy="3970318"/>
          </a:xfrm>
          <a:prstGeom prst="rect">
            <a:avLst/>
          </a:prstGeom>
          <a:noFill/>
        </p:spPr>
        <p:txBody>
          <a:bodyPr wrap="square" rtlCol="0">
            <a:spAutoFit/>
          </a:bodyPr>
          <a:lstStyle/>
          <a:p>
            <a:pPr marL="342900" indent="-342900">
              <a:buFont typeface="+mj-lt"/>
              <a:buAutoNum type="arabicPeriod"/>
            </a:pPr>
            <a:r>
              <a:rPr lang="en-GB" sz="1400" dirty="0"/>
              <a:t>Before kick-off, each team takes an end of the pitch for all their coaches, subs and supporters. </a:t>
            </a:r>
          </a:p>
          <a:p>
            <a:pPr marL="342900" indent="-342900">
              <a:buFont typeface="+mj-lt"/>
              <a:buAutoNum type="arabicPeriod"/>
            </a:pPr>
            <a:r>
              <a:rPr lang="en-GB" sz="1400" dirty="0"/>
              <a:t>It is </a:t>
            </a:r>
            <a:r>
              <a:rPr lang="en-GB" sz="1400" b="1" dirty="0"/>
              <a:t>up to coaches </a:t>
            </a:r>
            <a:r>
              <a:rPr lang="en-GB" sz="1400" dirty="0"/>
              <a:t>to instruct their supporters where they should stand. If there is a cage or barrier, supporters should remain behind it, outside the playing area.</a:t>
            </a:r>
          </a:p>
          <a:p>
            <a:pPr marL="342900" indent="-342900">
              <a:buFont typeface="+mj-lt"/>
              <a:buAutoNum type="arabicPeriod"/>
            </a:pPr>
            <a:r>
              <a:rPr lang="en-GB" sz="1400" dirty="0"/>
              <a:t>Where there is no barrier or cage, supporters must be 2m back from the edge of the pitch and not directly behind the goal. </a:t>
            </a:r>
          </a:p>
          <a:p>
            <a:pPr marL="342900" indent="-342900">
              <a:buFont typeface="+mj-lt"/>
              <a:buAutoNum type="arabicPeriod"/>
            </a:pPr>
            <a:r>
              <a:rPr lang="en-GB" sz="1400" dirty="0"/>
              <a:t>The only exception is where accessibility needs or pitch facilities do not allow this … in this case supporters should be as close to 2m back from the pitch as possible</a:t>
            </a:r>
          </a:p>
          <a:p>
            <a:pPr marL="342900" indent="-342900">
              <a:buFont typeface="+mj-lt"/>
              <a:buAutoNum type="arabicPeriod"/>
            </a:pPr>
            <a:r>
              <a:rPr lang="en-GB" sz="1400" dirty="0"/>
              <a:t>Both sides have a technical area which, for simplicity, is one half of the pitch, from the halfway line to the goal line. </a:t>
            </a:r>
          </a:p>
          <a:p>
            <a:pPr marL="342900" indent="-342900">
              <a:buFont typeface="+mj-lt"/>
              <a:buAutoNum type="arabicPeriod"/>
            </a:pPr>
            <a:r>
              <a:rPr lang="en-GB" sz="1400" dirty="0"/>
              <a:t>Each team should have a different half of the pitch for their technical area for the whole game. </a:t>
            </a:r>
          </a:p>
          <a:p>
            <a:pPr marL="342900" indent="-342900">
              <a:buFont typeface="+mj-lt"/>
              <a:buAutoNum type="arabicPeriod"/>
            </a:pPr>
            <a:r>
              <a:rPr lang="en-GB" sz="1400" dirty="0"/>
              <a:t>Coaches and substitutes must stay in their technical area, and supporters are not permitted to enter the technical area.</a:t>
            </a:r>
          </a:p>
          <a:p>
            <a:pPr marL="342900" indent="-342900">
              <a:buFont typeface="+mj-lt"/>
              <a:buAutoNum type="arabicPeriod"/>
            </a:pPr>
            <a:r>
              <a:rPr lang="en-GB" sz="1400" dirty="0"/>
              <a:t>First aiders may enter the field of play during a game to administer first aid if required. </a:t>
            </a:r>
          </a:p>
          <a:p>
            <a:pPr marL="342900" indent="-342900">
              <a:buFont typeface="+mj-lt"/>
              <a:buAutoNum type="arabicPeriod"/>
            </a:pPr>
            <a:r>
              <a:rPr lang="en-GB" sz="1400" dirty="0"/>
              <a:t>At no point during the game should any coach or supporter enter the field of play, or the opposition technical or supporter area. </a:t>
            </a:r>
          </a:p>
        </p:txBody>
      </p:sp>
      <p:sp>
        <p:nvSpPr>
          <p:cNvPr id="52" name="TextBox 51">
            <a:extLst>
              <a:ext uri="{FF2B5EF4-FFF2-40B4-BE49-F238E27FC236}">
                <a16:creationId xmlns:a16="http://schemas.microsoft.com/office/drawing/2014/main" id="{9308E690-8011-493D-A1E0-79F122DDC07E}"/>
              </a:ext>
            </a:extLst>
          </p:cNvPr>
          <p:cNvSpPr txBox="1"/>
          <p:nvPr/>
        </p:nvSpPr>
        <p:spPr>
          <a:xfrm rot="5400000">
            <a:off x="8635238" y="1136378"/>
            <a:ext cx="553998" cy="939339"/>
          </a:xfrm>
          <a:prstGeom prst="rect">
            <a:avLst/>
          </a:prstGeom>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GB" sz="1200" dirty="0"/>
              <a:t>Team 1 Supporters</a:t>
            </a:r>
          </a:p>
        </p:txBody>
      </p:sp>
      <p:sp>
        <p:nvSpPr>
          <p:cNvPr id="53" name="TextBox 52">
            <a:extLst>
              <a:ext uri="{FF2B5EF4-FFF2-40B4-BE49-F238E27FC236}">
                <a16:creationId xmlns:a16="http://schemas.microsoft.com/office/drawing/2014/main" id="{295254CE-93D6-4288-B675-D9F765F20AE4}"/>
              </a:ext>
            </a:extLst>
          </p:cNvPr>
          <p:cNvSpPr txBox="1"/>
          <p:nvPr/>
        </p:nvSpPr>
        <p:spPr>
          <a:xfrm rot="5400000">
            <a:off x="10257467" y="6029860"/>
            <a:ext cx="553998" cy="939339"/>
          </a:xfrm>
          <a:prstGeom prst="rect">
            <a:avLst/>
          </a:prstGeom>
        </p:spPr>
        <p:style>
          <a:lnRef idx="2">
            <a:schemeClr val="accent6"/>
          </a:lnRef>
          <a:fillRef idx="1">
            <a:schemeClr val="lt1"/>
          </a:fillRef>
          <a:effectRef idx="0">
            <a:schemeClr val="accent6"/>
          </a:effectRef>
          <a:fontRef idx="minor">
            <a:schemeClr val="dk1"/>
          </a:fontRef>
        </p:style>
        <p:txBody>
          <a:bodyPr vert="vert270" wrap="square" rtlCol="0">
            <a:spAutoFit/>
          </a:bodyPr>
          <a:lstStyle/>
          <a:p>
            <a:pPr algn="ctr"/>
            <a:r>
              <a:rPr lang="en-GB" sz="1200" dirty="0"/>
              <a:t>Team 2 Supporters</a:t>
            </a:r>
          </a:p>
        </p:txBody>
      </p:sp>
      <p:sp>
        <p:nvSpPr>
          <p:cNvPr id="54" name="TextBox 53">
            <a:extLst>
              <a:ext uri="{FF2B5EF4-FFF2-40B4-BE49-F238E27FC236}">
                <a16:creationId xmlns:a16="http://schemas.microsoft.com/office/drawing/2014/main" id="{A7F44B50-D6D0-44F6-B4B0-1DF42E6B3067}"/>
              </a:ext>
            </a:extLst>
          </p:cNvPr>
          <p:cNvSpPr txBox="1"/>
          <p:nvPr/>
        </p:nvSpPr>
        <p:spPr>
          <a:xfrm rot="5400000">
            <a:off x="8613884" y="6029861"/>
            <a:ext cx="553998" cy="939339"/>
          </a:xfrm>
          <a:prstGeom prst="rect">
            <a:avLst/>
          </a:prstGeom>
        </p:spPr>
        <p:style>
          <a:lnRef idx="2">
            <a:schemeClr val="accent6"/>
          </a:lnRef>
          <a:fillRef idx="1">
            <a:schemeClr val="lt1"/>
          </a:fillRef>
          <a:effectRef idx="0">
            <a:schemeClr val="accent6"/>
          </a:effectRef>
          <a:fontRef idx="minor">
            <a:schemeClr val="dk1"/>
          </a:fontRef>
        </p:style>
        <p:txBody>
          <a:bodyPr vert="vert270" wrap="square" rtlCol="0">
            <a:spAutoFit/>
          </a:bodyPr>
          <a:lstStyle/>
          <a:p>
            <a:pPr algn="ctr"/>
            <a:r>
              <a:rPr lang="en-GB" sz="1200" dirty="0"/>
              <a:t>Team 2 Supporters</a:t>
            </a:r>
          </a:p>
        </p:txBody>
      </p:sp>
      <p:sp>
        <p:nvSpPr>
          <p:cNvPr id="55" name="Rectangle 54">
            <a:extLst>
              <a:ext uri="{FF2B5EF4-FFF2-40B4-BE49-F238E27FC236}">
                <a16:creationId xmlns:a16="http://schemas.microsoft.com/office/drawing/2014/main" id="{712CC80B-68C1-4D49-8A28-C49FB4B92AAE}"/>
              </a:ext>
            </a:extLst>
          </p:cNvPr>
          <p:cNvSpPr/>
          <p:nvPr/>
        </p:nvSpPr>
        <p:spPr>
          <a:xfrm>
            <a:off x="7929124" y="4182091"/>
            <a:ext cx="465513" cy="15179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GB" sz="1400" dirty="0">
                <a:solidFill>
                  <a:sysClr val="windowText" lastClr="000000"/>
                </a:solidFill>
              </a:rPr>
              <a:t>Team 2 Technical Area</a:t>
            </a:r>
          </a:p>
        </p:txBody>
      </p:sp>
      <p:cxnSp>
        <p:nvCxnSpPr>
          <p:cNvPr id="56" name="Straight Arrow Connector 55">
            <a:extLst>
              <a:ext uri="{FF2B5EF4-FFF2-40B4-BE49-F238E27FC236}">
                <a16:creationId xmlns:a16="http://schemas.microsoft.com/office/drawing/2014/main" id="{EF22D1FA-7852-4641-8772-69C6E206AC13}"/>
              </a:ext>
            </a:extLst>
          </p:cNvPr>
          <p:cNvCxnSpPr>
            <a:cxnSpLocks/>
          </p:cNvCxnSpPr>
          <p:nvPr/>
        </p:nvCxnSpPr>
        <p:spPr>
          <a:xfrm>
            <a:off x="10948279" y="5842926"/>
            <a:ext cx="0" cy="379604"/>
          </a:xfrm>
          <a:prstGeom prst="straightConnector1">
            <a:avLst/>
          </a:prstGeom>
          <a:ln>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44CCE47-6E0A-4D65-947E-FFFDE6135193}"/>
              </a:ext>
            </a:extLst>
          </p:cNvPr>
          <p:cNvSpPr txBox="1"/>
          <p:nvPr/>
        </p:nvSpPr>
        <p:spPr>
          <a:xfrm rot="5400000">
            <a:off x="9355942" y="2352611"/>
            <a:ext cx="738664" cy="1577743"/>
          </a:xfrm>
          <a:prstGeom prst="rect">
            <a:avLst/>
          </a:prstGeom>
          <a:solidFill>
            <a:schemeClr val="accent1">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GB" sz="1200" b="1" dirty="0">
                <a:solidFill>
                  <a:sysClr val="windowText" lastClr="000000"/>
                </a:solidFill>
              </a:rPr>
              <a:t>Team 1</a:t>
            </a:r>
          </a:p>
          <a:p>
            <a:pPr algn="ctr"/>
            <a:endParaRPr lang="en-GB" sz="1200" b="1" dirty="0">
              <a:solidFill>
                <a:sysClr val="windowText" lastClr="000000"/>
              </a:solidFill>
            </a:endParaRPr>
          </a:p>
          <a:p>
            <a:pPr algn="ctr"/>
            <a:r>
              <a:rPr lang="en-GB" sz="1200" b="1" dirty="0">
                <a:solidFill>
                  <a:sysClr val="windowText" lastClr="000000"/>
                </a:solidFill>
              </a:rPr>
              <a:t>Attacking this way ↓</a:t>
            </a:r>
          </a:p>
        </p:txBody>
      </p:sp>
      <p:sp>
        <p:nvSpPr>
          <p:cNvPr id="60" name="TextBox 59">
            <a:extLst>
              <a:ext uri="{FF2B5EF4-FFF2-40B4-BE49-F238E27FC236}">
                <a16:creationId xmlns:a16="http://schemas.microsoft.com/office/drawing/2014/main" id="{50160623-4399-4A34-8009-0B2C06B72DF7}"/>
              </a:ext>
            </a:extLst>
          </p:cNvPr>
          <p:cNvSpPr txBox="1"/>
          <p:nvPr/>
        </p:nvSpPr>
        <p:spPr>
          <a:xfrm rot="5400000">
            <a:off x="9393829" y="4152486"/>
            <a:ext cx="738664" cy="1577743"/>
          </a:xfrm>
          <a:prstGeom prst="rect">
            <a:avLst/>
          </a:prstGeom>
          <a:ln/>
        </p:spPr>
        <p:style>
          <a:lnRef idx="3">
            <a:schemeClr val="lt1"/>
          </a:lnRef>
          <a:fillRef idx="1">
            <a:schemeClr val="accent6"/>
          </a:fillRef>
          <a:effectRef idx="1">
            <a:schemeClr val="accent6"/>
          </a:effectRef>
          <a:fontRef idx="minor">
            <a:schemeClr val="lt1"/>
          </a:fontRef>
        </p:style>
        <p:txBody>
          <a:bodyPr vert="vert270" wrap="square" rtlCol="0">
            <a:spAutoFit/>
          </a:bodyPr>
          <a:lstStyle/>
          <a:p>
            <a:pPr algn="ctr"/>
            <a:r>
              <a:rPr lang="en-GB" sz="1200" b="1" dirty="0">
                <a:solidFill>
                  <a:sysClr val="windowText" lastClr="000000"/>
                </a:solidFill>
              </a:rPr>
              <a:t>Team 2</a:t>
            </a:r>
          </a:p>
          <a:p>
            <a:pPr algn="ctr"/>
            <a:endParaRPr lang="en-GB" sz="1200" b="1" dirty="0">
              <a:solidFill>
                <a:sysClr val="windowText" lastClr="000000"/>
              </a:solidFill>
            </a:endParaRPr>
          </a:p>
          <a:p>
            <a:pPr algn="ctr"/>
            <a:r>
              <a:rPr lang="en-GB" sz="1200" b="1" dirty="0">
                <a:solidFill>
                  <a:sysClr val="windowText" lastClr="000000"/>
                </a:solidFill>
              </a:rPr>
              <a:t>Attacking this way ↑</a:t>
            </a:r>
          </a:p>
        </p:txBody>
      </p:sp>
      <p:cxnSp>
        <p:nvCxnSpPr>
          <p:cNvPr id="5" name="Straight Connector 4">
            <a:extLst>
              <a:ext uri="{FF2B5EF4-FFF2-40B4-BE49-F238E27FC236}">
                <a16:creationId xmlns:a16="http://schemas.microsoft.com/office/drawing/2014/main" id="{6467F3FE-DEBC-45D6-8FD3-3268159A75A4}"/>
              </a:ext>
            </a:extLst>
          </p:cNvPr>
          <p:cNvCxnSpPr/>
          <p:nvPr/>
        </p:nvCxnSpPr>
        <p:spPr>
          <a:xfrm>
            <a:off x="8104909" y="6043355"/>
            <a:ext cx="335834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A52C09-D612-4FD7-913C-0DFCFF968D39}"/>
              </a:ext>
            </a:extLst>
          </p:cNvPr>
          <p:cNvCxnSpPr>
            <a:cxnSpLocks/>
          </p:cNvCxnSpPr>
          <p:nvPr/>
        </p:nvCxnSpPr>
        <p:spPr>
          <a:xfrm flipH="1">
            <a:off x="8196350" y="2124541"/>
            <a:ext cx="326690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6C628B-D4E9-4808-9719-D35A9CF84C33}"/>
              </a:ext>
            </a:extLst>
          </p:cNvPr>
          <p:cNvSpPr txBox="1"/>
          <p:nvPr/>
        </p:nvSpPr>
        <p:spPr>
          <a:xfrm>
            <a:off x="11069782" y="1912463"/>
            <a:ext cx="1019695" cy="430887"/>
          </a:xfrm>
          <a:prstGeom prst="rect">
            <a:avLst/>
          </a:prstGeom>
          <a:noFill/>
        </p:spPr>
        <p:txBody>
          <a:bodyPr wrap="square" rtlCol="0">
            <a:spAutoFit/>
          </a:bodyPr>
          <a:lstStyle/>
          <a:p>
            <a:pPr algn="ctr"/>
            <a:r>
              <a:rPr lang="en-GB" sz="1100" i="1" dirty="0"/>
              <a:t>cage or barrier if available</a:t>
            </a:r>
          </a:p>
        </p:txBody>
      </p:sp>
      <p:sp>
        <p:nvSpPr>
          <p:cNvPr id="61" name="TextBox 60">
            <a:extLst>
              <a:ext uri="{FF2B5EF4-FFF2-40B4-BE49-F238E27FC236}">
                <a16:creationId xmlns:a16="http://schemas.microsoft.com/office/drawing/2014/main" id="{E19FAEF5-E5BE-408D-ABB8-ABC37EF6BCB5}"/>
              </a:ext>
            </a:extLst>
          </p:cNvPr>
          <p:cNvSpPr txBox="1"/>
          <p:nvPr/>
        </p:nvSpPr>
        <p:spPr>
          <a:xfrm>
            <a:off x="11069782" y="5827911"/>
            <a:ext cx="1019695" cy="430887"/>
          </a:xfrm>
          <a:prstGeom prst="rect">
            <a:avLst/>
          </a:prstGeom>
          <a:noFill/>
        </p:spPr>
        <p:txBody>
          <a:bodyPr wrap="square" rtlCol="0">
            <a:spAutoFit/>
          </a:bodyPr>
          <a:lstStyle/>
          <a:p>
            <a:pPr algn="ctr"/>
            <a:r>
              <a:rPr lang="en-GB" sz="1100" i="1" dirty="0"/>
              <a:t>cage or barrier if available</a:t>
            </a:r>
          </a:p>
        </p:txBody>
      </p:sp>
      <p:cxnSp>
        <p:nvCxnSpPr>
          <p:cNvPr id="62" name="Straight Arrow Connector 61">
            <a:extLst>
              <a:ext uri="{FF2B5EF4-FFF2-40B4-BE49-F238E27FC236}">
                <a16:creationId xmlns:a16="http://schemas.microsoft.com/office/drawing/2014/main" id="{C23DE250-9193-4139-BCDB-D734E7630F90}"/>
              </a:ext>
            </a:extLst>
          </p:cNvPr>
          <p:cNvCxnSpPr>
            <a:cxnSpLocks/>
          </p:cNvCxnSpPr>
          <p:nvPr/>
        </p:nvCxnSpPr>
        <p:spPr>
          <a:xfrm>
            <a:off x="8458414" y="1903615"/>
            <a:ext cx="0" cy="42231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19B3246-AAF9-4C32-B132-DCFEF09F4FB6}"/>
              </a:ext>
            </a:extLst>
          </p:cNvPr>
          <p:cNvSpPr txBox="1"/>
          <p:nvPr/>
        </p:nvSpPr>
        <p:spPr>
          <a:xfrm>
            <a:off x="10578060" y="5975960"/>
            <a:ext cx="418704" cy="307777"/>
          </a:xfrm>
          <a:prstGeom prst="rect">
            <a:avLst/>
          </a:prstGeom>
          <a:noFill/>
        </p:spPr>
        <p:txBody>
          <a:bodyPr wrap="none" rtlCol="0">
            <a:spAutoFit/>
          </a:bodyPr>
          <a:lstStyle/>
          <a:p>
            <a:r>
              <a:rPr lang="en-GB" sz="1400" dirty="0"/>
              <a:t>2m</a:t>
            </a:r>
          </a:p>
        </p:txBody>
      </p:sp>
      <p:sp>
        <p:nvSpPr>
          <p:cNvPr id="3" name="TextBox 2">
            <a:extLst>
              <a:ext uri="{FF2B5EF4-FFF2-40B4-BE49-F238E27FC236}">
                <a16:creationId xmlns:a16="http://schemas.microsoft.com/office/drawing/2014/main" id="{03DBE9D3-25F8-4010-A522-008F4055FA7E}"/>
              </a:ext>
            </a:extLst>
          </p:cNvPr>
          <p:cNvSpPr txBox="1"/>
          <p:nvPr/>
        </p:nvSpPr>
        <p:spPr>
          <a:xfrm>
            <a:off x="1082509" y="6112332"/>
            <a:ext cx="5963852" cy="523220"/>
          </a:xfrm>
          <a:prstGeom prst="rect">
            <a:avLst/>
          </a:prstGeom>
          <a:noFill/>
        </p:spPr>
        <p:txBody>
          <a:bodyPr wrap="square" rtlCol="0">
            <a:spAutoFit/>
          </a:bodyPr>
          <a:lstStyle/>
          <a:p>
            <a:r>
              <a:rPr lang="en-GB" sz="1400" i="1" dirty="0"/>
              <a:t>This guidance is based on an SFA best practice design. Teams are encouraged to collaborate in applying common sense to good pitch set up.</a:t>
            </a:r>
          </a:p>
        </p:txBody>
      </p:sp>
    </p:spTree>
    <p:extLst>
      <p:ext uri="{BB962C8B-B14F-4D97-AF65-F5344CB8AC3E}">
        <p14:creationId xmlns:p14="http://schemas.microsoft.com/office/powerpoint/2010/main" val="56109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D4FC-8D52-4275-839B-3B431D10679F}"/>
              </a:ext>
            </a:extLst>
          </p:cNvPr>
          <p:cNvSpPr>
            <a:spLocks noGrp="1"/>
          </p:cNvSpPr>
          <p:nvPr>
            <p:ph type="title"/>
          </p:nvPr>
        </p:nvSpPr>
        <p:spPr/>
        <p:txBody>
          <a:bodyPr>
            <a:normAutofit/>
          </a:bodyPr>
          <a:lstStyle/>
          <a:p>
            <a:r>
              <a:rPr lang="en-GB" dirty="0"/>
              <a:t>Support from Matchday Coordinators</a:t>
            </a:r>
            <a:br>
              <a:rPr lang="en-GB" dirty="0"/>
            </a:br>
            <a:r>
              <a:rPr lang="en-GB" sz="2800" i="1" dirty="0"/>
              <a:t>Matchday officials to help things run smoothly</a:t>
            </a:r>
            <a:endParaRPr lang="en-GB" sz="2400" i="1" dirty="0"/>
          </a:p>
        </p:txBody>
      </p:sp>
      <p:sp>
        <p:nvSpPr>
          <p:cNvPr id="3" name="Content Placeholder 2">
            <a:extLst>
              <a:ext uri="{FF2B5EF4-FFF2-40B4-BE49-F238E27FC236}">
                <a16:creationId xmlns:a16="http://schemas.microsoft.com/office/drawing/2014/main" id="{4D217B16-CD37-4239-A2F6-ECFF283384DA}"/>
              </a:ext>
            </a:extLst>
          </p:cNvPr>
          <p:cNvSpPr>
            <a:spLocks noGrp="1"/>
          </p:cNvSpPr>
          <p:nvPr>
            <p:ph idx="1"/>
          </p:nvPr>
        </p:nvSpPr>
        <p:spPr>
          <a:xfrm>
            <a:off x="838199" y="1463039"/>
            <a:ext cx="7946347" cy="5328745"/>
          </a:xfrm>
        </p:spPr>
        <p:txBody>
          <a:bodyPr>
            <a:normAutofit lnSpcReduction="10000"/>
          </a:bodyPr>
          <a:lstStyle/>
          <a:p>
            <a:pPr marL="0" indent="0">
              <a:buNone/>
            </a:pPr>
            <a:r>
              <a:rPr lang="en-GB" sz="1400" dirty="0"/>
              <a:t>Matchday Coordinators are officials provided by our partners, East Renfrewshire Culture and Leisure (ERCL). They will be easily identifiable at venues and play a vital role in ensuring the smooth running of matchdays.</a:t>
            </a:r>
          </a:p>
          <a:p>
            <a:pPr marL="0" indent="0">
              <a:buNone/>
            </a:pPr>
            <a:r>
              <a:rPr lang="en-GB" sz="1400" b="1" u="sng" dirty="0"/>
              <a:t>Role &amp; Responsibilities</a:t>
            </a:r>
          </a:p>
          <a:p>
            <a:pPr marL="0" indent="0">
              <a:buNone/>
            </a:pPr>
            <a:r>
              <a:rPr lang="en-GB" sz="1400" dirty="0"/>
              <a:t>The primary aim of the Matchday Coordinator role is to:</a:t>
            </a:r>
          </a:p>
          <a:p>
            <a:r>
              <a:rPr lang="en-GB" sz="1400" dirty="0"/>
              <a:t>Support the delivery of ERSDA small-sided football opportunities for all.</a:t>
            </a:r>
          </a:p>
          <a:p>
            <a:r>
              <a:rPr lang="en-GB" sz="1400" dirty="0"/>
              <a:t>Ensure a fun, safe, and educational environment for all participants.</a:t>
            </a:r>
          </a:p>
          <a:p>
            <a:pPr marL="0" indent="0">
              <a:buNone/>
            </a:pPr>
            <a:r>
              <a:rPr lang="en-GB" sz="1400" b="1" u="sng" dirty="0"/>
              <a:t>Support &amp; Guidance</a:t>
            </a:r>
          </a:p>
          <a:p>
            <a:pPr marL="0" indent="0">
              <a:buNone/>
            </a:pPr>
            <a:r>
              <a:rPr lang="en-GB" sz="1400" dirty="0"/>
              <a:t>Coaches, supporters, and players are welcome to approach Matchday Coordinators with questions about game formats or venue setups.</a:t>
            </a:r>
          </a:p>
          <a:p>
            <a:pPr marL="0" indent="0">
              <a:buNone/>
            </a:pPr>
            <a:r>
              <a:rPr lang="en-GB" sz="1400" dirty="0"/>
              <a:t>They will observe proceedings, providing feedback and advice to support the smooth flow of games.</a:t>
            </a:r>
          </a:p>
          <a:p>
            <a:pPr marL="0" indent="0">
              <a:buNone/>
            </a:pPr>
            <a:r>
              <a:rPr lang="en-GB" sz="1400" b="1" u="sng" dirty="0"/>
              <a:t>Specific Duties</a:t>
            </a:r>
          </a:p>
          <a:p>
            <a:pPr marL="0" indent="0">
              <a:buNone/>
            </a:pPr>
            <a:r>
              <a:rPr lang="en-GB" sz="1400" dirty="0"/>
              <a:t>For 4 and 5-a-side games, Matchday Coordinators will manage the timing, using a hooter or whistle to signal the start and end of game time.</a:t>
            </a:r>
          </a:p>
          <a:p>
            <a:pPr marL="0" indent="0">
              <a:buNone/>
            </a:pPr>
            <a:r>
              <a:rPr lang="en-GB" sz="1400" dirty="0"/>
              <a:t>They will complete matchday reports, similar to referees, and are required to report any incidents or issues.</a:t>
            </a:r>
          </a:p>
          <a:p>
            <a:pPr marL="0" indent="0">
              <a:buNone/>
            </a:pPr>
            <a:r>
              <a:rPr lang="en-GB" sz="1400" dirty="0"/>
              <a:t>They may also highlight positive examples of good sporting conduct!</a:t>
            </a:r>
          </a:p>
          <a:p>
            <a:pPr marL="0" indent="0">
              <a:buNone/>
            </a:pPr>
            <a:r>
              <a:rPr lang="en-GB" sz="1400" b="1" u="sng" dirty="0"/>
              <a:t>Respect for Matchday Coordinators</a:t>
            </a:r>
          </a:p>
          <a:p>
            <a:pPr marL="0" indent="0">
              <a:buNone/>
            </a:pPr>
            <a:r>
              <a:rPr lang="en-GB" sz="1400" dirty="0"/>
              <a:t>We ask that players, coaches, and supporters treat Matchday Coordinators as match officials, as defined by the SYFA, showing respect for them and their instructions on matchday.</a:t>
            </a:r>
            <a:endParaRPr lang="en-GB" sz="1100" dirty="0"/>
          </a:p>
        </p:txBody>
      </p:sp>
      <p:pic>
        <p:nvPicPr>
          <p:cNvPr id="1026" name="Picture 2" descr="LacyMC Stainless Steel Whistle,Referee Whistle,Sports Whistle,Metal Coach  Whistle with 44cm Lanyard for Referees, Coaches, Lifeguards, Football,  Basketball : Amazon.co.uk: Sports &amp; Outdoors">
            <a:extLst>
              <a:ext uri="{FF2B5EF4-FFF2-40B4-BE49-F238E27FC236}">
                <a16:creationId xmlns:a16="http://schemas.microsoft.com/office/drawing/2014/main" id="{3AA0F030-03DF-409C-8999-FF7993FCBC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71" t="7315" r="12101"/>
          <a:stretch/>
        </p:blipFill>
        <p:spPr bwMode="auto">
          <a:xfrm>
            <a:off x="8872072" y="2017988"/>
            <a:ext cx="3189693" cy="385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3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D4FC-8D52-4275-839B-3B431D10679F}"/>
              </a:ext>
            </a:extLst>
          </p:cNvPr>
          <p:cNvSpPr>
            <a:spLocks noGrp="1"/>
          </p:cNvSpPr>
          <p:nvPr>
            <p:ph type="title"/>
          </p:nvPr>
        </p:nvSpPr>
        <p:spPr/>
        <p:txBody>
          <a:bodyPr>
            <a:normAutofit/>
          </a:bodyPr>
          <a:lstStyle/>
          <a:p>
            <a:r>
              <a:rPr lang="en-GB" dirty="0"/>
              <a:t>Managing Matchday Logistics</a:t>
            </a:r>
          </a:p>
        </p:txBody>
      </p:sp>
      <p:sp>
        <p:nvSpPr>
          <p:cNvPr id="3" name="Content Placeholder 2">
            <a:extLst>
              <a:ext uri="{FF2B5EF4-FFF2-40B4-BE49-F238E27FC236}">
                <a16:creationId xmlns:a16="http://schemas.microsoft.com/office/drawing/2014/main" id="{4D217B16-CD37-4239-A2F6-ECFF283384DA}"/>
              </a:ext>
            </a:extLst>
          </p:cNvPr>
          <p:cNvSpPr>
            <a:spLocks noGrp="1"/>
          </p:cNvSpPr>
          <p:nvPr>
            <p:ph idx="1"/>
          </p:nvPr>
        </p:nvSpPr>
        <p:spPr>
          <a:xfrm>
            <a:off x="821575" y="1261813"/>
            <a:ext cx="6544075" cy="5460085"/>
          </a:xfrm>
        </p:spPr>
        <p:txBody>
          <a:bodyPr>
            <a:normAutofit fontScale="92500" lnSpcReduction="10000"/>
          </a:bodyPr>
          <a:lstStyle/>
          <a:p>
            <a:pPr marL="0" indent="0">
              <a:buNone/>
            </a:pPr>
            <a:r>
              <a:rPr lang="en-GB" sz="1600" dirty="0"/>
              <a:t>🗓️ Saturday or Sunday Fixtures</a:t>
            </a:r>
          </a:p>
          <a:p>
            <a:pPr>
              <a:buFont typeface="Wingdings" panose="05000000000000000000" pitchFamily="2" charset="2"/>
              <a:buChar char="Ø"/>
            </a:pPr>
            <a:r>
              <a:rPr lang="en-GB" sz="1200" dirty="0"/>
              <a:t>Boys/Mixed Game Fixtures: Saturday only</a:t>
            </a:r>
          </a:p>
          <a:p>
            <a:pPr>
              <a:buFont typeface="Wingdings" panose="05000000000000000000" pitchFamily="2" charset="2"/>
              <a:buChar char="Ø"/>
            </a:pPr>
            <a:r>
              <a:rPr lang="en-GB" sz="1200" dirty="0"/>
              <a:t>Girls Game Fixtures: Sunday only</a:t>
            </a:r>
          </a:p>
          <a:p>
            <a:pPr>
              <a:buFont typeface="Wingdings" panose="05000000000000000000" pitchFamily="2" charset="2"/>
              <a:buChar char="Ø"/>
            </a:pPr>
            <a:r>
              <a:rPr lang="en-GB" sz="1200" dirty="0"/>
              <a:t>Playing weekends and holiday weekends will be the same for all teams</a:t>
            </a:r>
          </a:p>
          <a:p>
            <a:pPr marL="0" indent="0">
              <a:buNone/>
            </a:pPr>
            <a:endParaRPr lang="en-GB" sz="300" dirty="0"/>
          </a:p>
          <a:p>
            <a:pPr marL="0" indent="0">
              <a:buNone/>
            </a:pPr>
            <a:r>
              <a:rPr lang="en-GB" sz="1600" dirty="0"/>
              <a:t>🚧 Road Closure Alert: Plan Additional Journey Time</a:t>
            </a:r>
          </a:p>
          <a:p>
            <a:pPr>
              <a:buFont typeface="Wingdings" panose="05000000000000000000" pitchFamily="2" charset="2"/>
              <a:buChar char="Ø"/>
            </a:pPr>
            <a:r>
              <a:rPr lang="en-GB" sz="1200" dirty="0"/>
              <a:t>The </a:t>
            </a:r>
            <a:r>
              <a:rPr lang="en-GB" sz="1200" dirty="0" err="1"/>
              <a:t>Aurs</a:t>
            </a:r>
            <a:r>
              <a:rPr lang="en-GB" sz="1200" dirty="0"/>
              <a:t> Road at Darnley Dams will be closed until Summer 2026.</a:t>
            </a:r>
          </a:p>
          <a:p>
            <a:pPr>
              <a:buFont typeface="Wingdings" panose="05000000000000000000" pitchFamily="2" charset="2"/>
              <a:buChar char="Ø"/>
            </a:pPr>
            <a:r>
              <a:rPr lang="en-GB" sz="1200" dirty="0"/>
              <a:t>Please allow extra travel time when attending Cowan Park and St Luke’s venues.</a:t>
            </a:r>
          </a:p>
          <a:p>
            <a:pPr marL="0" indent="0">
              <a:buNone/>
            </a:pPr>
            <a:endParaRPr lang="en-GB" sz="300" dirty="0"/>
          </a:p>
          <a:p>
            <a:pPr marL="0" indent="0">
              <a:buNone/>
            </a:pPr>
            <a:r>
              <a:rPr lang="en-GB" sz="1600" dirty="0"/>
              <a:t>🟢 Grass Pitches: Setting Up &amp; Taking Down Goals</a:t>
            </a:r>
          </a:p>
          <a:p>
            <a:pPr>
              <a:buFont typeface="Wingdings" panose="05000000000000000000" pitchFamily="2" charset="2"/>
              <a:buChar char="Ø"/>
            </a:pPr>
            <a:r>
              <a:rPr lang="en-GB" sz="1200" dirty="0"/>
              <a:t>First teams on the </a:t>
            </a:r>
            <a:r>
              <a:rPr lang="en-GB" sz="1200" dirty="0" err="1"/>
              <a:t>pitch:Retrieve</a:t>
            </a:r>
            <a:r>
              <a:rPr lang="en-GB" sz="1200" dirty="0"/>
              <a:t> goal equipment from the goal store and set up prior to the match (ideally one set of goals per team)</a:t>
            </a:r>
          </a:p>
          <a:p>
            <a:pPr>
              <a:buFont typeface="Wingdings" panose="05000000000000000000" pitchFamily="2" charset="2"/>
              <a:buChar char="Ø"/>
            </a:pPr>
            <a:r>
              <a:rPr lang="en-GB" sz="1200" dirty="0"/>
              <a:t>Last teams off the </a:t>
            </a:r>
            <a:r>
              <a:rPr lang="en-GB" sz="1200" dirty="0" err="1"/>
              <a:t>pitch:Take</a:t>
            </a:r>
            <a:r>
              <a:rPr lang="en-GB" sz="1200" dirty="0"/>
              <a:t> down goals and return equipment to the goal store.</a:t>
            </a:r>
          </a:p>
          <a:p>
            <a:pPr>
              <a:buFont typeface="Wingdings" panose="05000000000000000000" pitchFamily="2" charset="2"/>
              <a:buChar char="Ø"/>
            </a:pPr>
            <a:r>
              <a:rPr lang="en-GB" sz="1200" dirty="0"/>
              <a:t>Time </a:t>
            </a:r>
            <a:r>
              <a:rPr lang="en-GB" sz="1200" dirty="0" err="1"/>
              <a:t>management:Allow</a:t>
            </a:r>
            <a:r>
              <a:rPr lang="en-GB" sz="1200" dirty="0"/>
              <a:t> at least 15 minutes for setup and takedown.</a:t>
            </a:r>
          </a:p>
          <a:p>
            <a:pPr>
              <a:buFont typeface="Wingdings" panose="05000000000000000000" pitchFamily="2" charset="2"/>
              <a:buChar char="Ø"/>
            </a:pPr>
            <a:r>
              <a:rPr lang="en-GB" sz="1200" dirty="0"/>
              <a:t>Pro </a:t>
            </a:r>
            <a:r>
              <a:rPr lang="en-GB" sz="1200" dirty="0" err="1"/>
              <a:t>Tip:Ask</a:t>
            </a:r>
            <a:r>
              <a:rPr lang="en-GB" sz="1200" dirty="0"/>
              <a:t> specific parents to help, rather than a general call-out, to ensure support.</a:t>
            </a:r>
          </a:p>
          <a:p>
            <a:pPr marL="0" indent="0">
              <a:buNone/>
            </a:pPr>
            <a:endParaRPr lang="en-GB" sz="200" dirty="0"/>
          </a:p>
          <a:p>
            <a:pPr marL="0" indent="0">
              <a:buNone/>
            </a:pPr>
            <a:r>
              <a:rPr lang="en-GB" sz="1600" dirty="0"/>
              <a:t>⚽Bring Your Own Footballs</a:t>
            </a:r>
          </a:p>
          <a:p>
            <a:pPr>
              <a:buFont typeface="Wingdings" panose="05000000000000000000" pitchFamily="2" charset="2"/>
              <a:buChar char="Ø"/>
            </a:pPr>
            <a:r>
              <a:rPr lang="en-GB" sz="1200" dirty="0"/>
              <a:t>Match balls are not provided at </a:t>
            </a:r>
            <a:r>
              <a:rPr lang="en-GB" sz="1200" dirty="0" err="1"/>
              <a:t>games.Please</a:t>
            </a:r>
            <a:r>
              <a:rPr lang="en-GB" sz="1200" dirty="0"/>
              <a:t> check the National Player Pathway page for the correct ball size for your age </a:t>
            </a:r>
            <a:r>
              <a:rPr lang="en-GB" sz="1200" dirty="0" err="1"/>
              <a:t>group.Each</a:t>
            </a:r>
            <a:r>
              <a:rPr lang="en-GB" sz="1200" dirty="0"/>
              <a:t> team should bring footballs for warm-up and potential match use.</a:t>
            </a:r>
          </a:p>
          <a:p>
            <a:pPr marL="0" indent="0">
              <a:buNone/>
            </a:pPr>
            <a:endParaRPr lang="en-GB" sz="400" dirty="0"/>
          </a:p>
          <a:p>
            <a:pPr marL="0" indent="0">
              <a:buNone/>
            </a:pPr>
            <a:r>
              <a:rPr lang="en-GB" sz="1600" dirty="0"/>
              <a:t>💷 Referee Match Fee (9-a-side games)</a:t>
            </a:r>
          </a:p>
          <a:p>
            <a:pPr>
              <a:buFont typeface="Wingdings" panose="05000000000000000000" pitchFamily="2" charset="2"/>
              <a:buChar char="Ø"/>
            </a:pPr>
            <a:r>
              <a:rPr lang="en-GB" sz="1200" dirty="0"/>
              <a:t>For 9-a-side matches, a referee fee of £36 applies (split between the teams).The fee should be paid directly to the referee before kick-off.</a:t>
            </a:r>
            <a:endParaRPr lang="en-GB" sz="1400" dirty="0"/>
          </a:p>
        </p:txBody>
      </p:sp>
      <p:pic>
        <p:nvPicPr>
          <p:cNvPr id="11" name="Picture 10">
            <a:extLst>
              <a:ext uri="{FF2B5EF4-FFF2-40B4-BE49-F238E27FC236}">
                <a16:creationId xmlns:a16="http://schemas.microsoft.com/office/drawing/2014/main" id="{8F4CF568-0E87-4803-982B-33AD13138B18}"/>
              </a:ext>
            </a:extLst>
          </p:cNvPr>
          <p:cNvPicPr>
            <a:picLocks noChangeAspect="1"/>
          </p:cNvPicPr>
          <p:nvPr/>
        </p:nvPicPr>
        <p:blipFill>
          <a:blip r:embed="rId2"/>
          <a:stretch>
            <a:fillRect/>
          </a:stretch>
        </p:blipFill>
        <p:spPr>
          <a:xfrm>
            <a:off x="7932041" y="1191872"/>
            <a:ext cx="2697950" cy="2897697"/>
          </a:xfrm>
          <a:prstGeom prst="rect">
            <a:avLst/>
          </a:prstGeom>
          <a:ln>
            <a:solidFill>
              <a:schemeClr val="tx1"/>
            </a:solidFill>
          </a:ln>
        </p:spPr>
      </p:pic>
      <p:sp>
        <p:nvSpPr>
          <p:cNvPr id="13" name="TextBox 12">
            <a:extLst>
              <a:ext uri="{FF2B5EF4-FFF2-40B4-BE49-F238E27FC236}">
                <a16:creationId xmlns:a16="http://schemas.microsoft.com/office/drawing/2014/main" id="{52720A0A-80E0-4A7D-B411-FCD1754F8ABE}"/>
              </a:ext>
            </a:extLst>
          </p:cNvPr>
          <p:cNvSpPr txBox="1"/>
          <p:nvPr/>
        </p:nvSpPr>
        <p:spPr>
          <a:xfrm>
            <a:off x="7786683" y="4290009"/>
            <a:ext cx="4187320" cy="2292935"/>
          </a:xfrm>
          <a:prstGeom prst="rect">
            <a:avLst/>
          </a:prstGeom>
          <a:noFill/>
        </p:spPr>
        <p:txBody>
          <a:bodyPr wrap="square">
            <a:spAutoFit/>
          </a:bodyPr>
          <a:lstStyle/>
          <a:p>
            <a:pPr>
              <a:spcAft>
                <a:spcPts val="600"/>
              </a:spcAft>
            </a:pPr>
            <a:r>
              <a:rPr lang="en-GB" sz="1400" dirty="0"/>
              <a:t>🚑 Touchline Team Requirements</a:t>
            </a:r>
          </a:p>
          <a:p>
            <a:pPr marL="171450" indent="-171450">
              <a:spcAft>
                <a:spcPts val="600"/>
              </a:spcAft>
              <a:buFont typeface="Wingdings" panose="05000000000000000000" pitchFamily="2" charset="2"/>
              <a:buChar char="Ø"/>
            </a:pPr>
            <a:r>
              <a:rPr lang="en-GB" sz="1100" dirty="0"/>
              <a:t>Follow SYFA playing rules (Section 22.2) for touchline representation of coaches and first aiders.</a:t>
            </a:r>
          </a:p>
          <a:p>
            <a:pPr marL="171450" indent="-171450">
              <a:spcAft>
                <a:spcPts val="600"/>
              </a:spcAft>
              <a:buFont typeface="Wingdings" panose="05000000000000000000" pitchFamily="2" charset="2"/>
              <a:buChar char="Ø"/>
            </a:pPr>
            <a:r>
              <a:rPr lang="en-GB" sz="1100" dirty="0"/>
              <a:t>If sharing first-aid representation, ensure first-aiders know and agree to arrangements before match activities begin</a:t>
            </a:r>
            <a:r>
              <a:rPr lang="en-GB" sz="1200" dirty="0"/>
              <a:t>.</a:t>
            </a:r>
          </a:p>
          <a:p>
            <a:pPr>
              <a:spcAft>
                <a:spcPts val="600"/>
              </a:spcAft>
            </a:pPr>
            <a:endParaRPr lang="en-GB" sz="1200" dirty="0"/>
          </a:p>
          <a:p>
            <a:pPr>
              <a:spcAft>
                <a:spcPts val="600"/>
              </a:spcAft>
            </a:pPr>
            <a:r>
              <a:rPr lang="en-GB" sz="1400" dirty="0"/>
              <a:t>📲 Ensure WhatsApp Group Representation</a:t>
            </a:r>
          </a:p>
          <a:p>
            <a:pPr marL="171450" indent="-171450">
              <a:spcAft>
                <a:spcPts val="600"/>
              </a:spcAft>
              <a:buFont typeface="Wingdings" panose="05000000000000000000" pitchFamily="2" charset="2"/>
              <a:buChar char="Ø"/>
            </a:pPr>
            <a:r>
              <a:rPr lang="en-GB" sz="1100" dirty="0"/>
              <a:t>Every matchday, make sure your team is represented in the age group WhatsApp group. The group will also include Fixture Coordinators and Matchday Coordinators</a:t>
            </a:r>
          </a:p>
        </p:txBody>
      </p:sp>
    </p:spTree>
    <p:extLst>
      <p:ext uri="{BB962C8B-B14F-4D97-AF65-F5344CB8AC3E}">
        <p14:creationId xmlns:p14="http://schemas.microsoft.com/office/powerpoint/2010/main" val="352429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8829-FC6F-4AC7-89AC-F8B82FF1FB94}"/>
              </a:ext>
            </a:extLst>
          </p:cNvPr>
          <p:cNvSpPr>
            <a:spLocks noGrp="1"/>
          </p:cNvSpPr>
          <p:nvPr>
            <p:ph type="title"/>
          </p:nvPr>
        </p:nvSpPr>
        <p:spPr/>
        <p:txBody>
          <a:bodyPr/>
          <a:lstStyle/>
          <a:p>
            <a:r>
              <a:rPr lang="en-GB" dirty="0"/>
              <a:t>Game Format</a:t>
            </a:r>
          </a:p>
        </p:txBody>
      </p:sp>
      <p:sp>
        <p:nvSpPr>
          <p:cNvPr id="3" name="Subtitle 2">
            <a:extLst>
              <a:ext uri="{FF2B5EF4-FFF2-40B4-BE49-F238E27FC236}">
                <a16:creationId xmlns:a16="http://schemas.microsoft.com/office/drawing/2014/main" id="{79BEE3E0-C289-46D7-AD1A-A26ECD6285F4}"/>
              </a:ext>
            </a:extLst>
          </p:cNvPr>
          <p:cNvSpPr>
            <a:spLocks noGrp="1"/>
          </p:cNvSpPr>
          <p:nvPr>
            <p:ph type="body" idx="1"/>
          </p:nvPr>
        </p:nvSpPr>
        <p:spPr>
          <a:xfrm>
            <a:off x="831850" y="4589463"/>
            <a:ext cx="10515600" cy="1645082"/>
          </a:xfrm>
        </p:spPr>
        <p:txBody>
          <a:bodyPr>
            <a:normAutofit/>
          </a:bodyPr>
          <a:lstStyle/>
          <a:p>
            <a:r>
              <a:rPr lang="en-GB" sz="3200" dirty="0"/>
              <a:t>The National Player Journey</a:t>
            </a:r>
          </a:p>
        </p:txBody>
      </p:sp>
    </p:spTree>
    <p:extLst>
      <p:ext uri="{BB962C8B-B14F-4D97-AF65-F5344CB8AC3E}">
        <p14:creationId xmlns:p14="http://schemas.microsoft.com/office/powerpoint/2010/main" val="135099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054D6F5-ED52-4E04-97DA-BE5D8C399E9D}"/>
              </a:ext>
            </a:extLst>
          </p:cNvPr>
          <p:cNvSpPr txBox="1">
            <a:spLocks/>
          </p:cNvSpPr>
          <p:nvPr/>
        </p:nvSpPr>
        <p:spPr>
          <a:xfrm>
            <a:off x="1458403" y="136101"/>
            <a:ext cx="10515600" cy="11257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National Player Journey - Formats</a:t>
            </a:r>
            <a:br>
              <a:rPr lang="en-GB" dirty="0"/>
            </a:br>
            <a:r>
              <a:rPr lang="en-GB" sz="1800" i="1" dirty="0"/>
              <a:t>Game standards and formats</a:t>
            </a:r>
            <a:endParaRPr lang="en-GB" i="1" dirty="0"/>
          </a:p>
        </p:txBody>
      </p:sp>
      <p:sp>
        <p:nvSpPr>
          <p:cNvPr id="7" name="TextBox 6">
            <a:extLst>
              <a:ext uri="{FF2B5EF4-FFF2-40B4-BE49-F238E27FC236}">
                <a16:creationId xmlns:a16="http://schemas.microsoft.com/office/drawing/2014/main" id="{DD75C02E-4757-4790-8953-D82ADABC01A3}"/>
              </a:ext>
            </a:extLst>
          </p:cNvPr>
          <p:cNvSpPr txBox="1"/>
          <p:nvPr/>
        </p:nvSpPr>
        <p:spPr>
          <a:xfrm>
            <a:off x="901788" y="2036905"/>
            <a:ext cx="3802642" cy="3970318"/>
          </a:xfrm>
          <a:prstGeom prst="rect">
            <a:avLst/>
          </a:prstGeom>
          <a:noFill/>
        </p:spPr>
        <p:txBody>
          <a:bodyPr wrap="square" rtlCol="0">
            <a:spAutoFit/>
          </a:bodyPr>
          <a:lstStyle/>
          <a:p>
            <a:r>
              <a:rPr lang="en-GB" dirty="0"/>
              <a:t>The SFA outline in detail how the game should be played before 11-a-side.</a:t>
            </a:r>
            <a:br>
              <a:rPr lang="en-GB" dirty="0"/>
            </a:br>
            <a:br>
              <a:rPr lang="en-GB" dirty="0"/>
            </a:br>
            <a:r>
              <a:rPr lang="en-GB" dirty="0"/>
              <a:t>They define the player journey opposite. This is how we organize the age groups at ERSDA.</a:t>
            </a:r>
          </a:p>
          <a:p>
            <a:endParaRPr lang="en-GB" dirty="0"/>
          </a:p>
          <a:p>
            <a:r>
              <a:rPr lang="en-GB" dirty="0"/>
              <a:t>The following pages give the detailed rules that govern the different playing formats. They should be followed exactly in small-sided fixtures.</a:t>
            </a:r>
          </a:p>
          <a:p>
            <a:endParaRPr lang="en-GB" dirty="0"/>
          </a:p>
          <a:p>
            <a:r>
              <a:rPr lang="en-GB" dirty="0"/>
              <a:t>For more information and resources on this, visit:</a:t>
            </a:r>
          </a:p>
        </p:txBody>
      </p:sp>
      <p:sp>
        <p:nvSpPr>
          <p:cNvPr id="9" name="TextBox 8">
            <a:extLst>
              <a:ext uri="{FF2B5EF4-FFF2-40B4-BE49-F238E27FC236}">
                <a16:creationId xmlns:a16="http://schemas.microsoft.com/office/drawing/2014/main" id="{8606436B-41FE-484B-A99D-5C45CFC86BC0}"/>
              </a:ext>
            </a:extLst>
          </p:cNvPr>
          <p:cNvSpPr txBox="1"/>
          <p:nvPr/>
        </p:nvSpPr>
        <p:spPr>
          <a:xfrm>
            <a:off x="901788" y="6132828"/>
            <a:ext cx="6585784" cy="261610"/>
          </a:xfrm>
          <a:prstGeom prst="rect">
            <a:avLst/>
          </a:prstGeom>
          <a:noFill/>
        </p:spPr>
        <p:txBody>
          <a:bodyPr wrap="square">
            <a:spAutoFit/>
          </a:bodyPr>
          <a:lstStyle/>
          <a:p>
            <a:r>
              <a:rPr lang="en-GB" sz="1100" dirty="0">
                <a:hlinkClick r:id="rId2"/>
              </a:rPr>
              <a:t>https://www.scottishfa.co.uk/football-development/participation/childrens-youth-football/player-journey/</a:t>
            </a:r>
            <a:r>
              <a:rPr lang="en-GB" sz="1100" dirty="0"/>
              <a:t> </a:t>
            </a:r>
          </a:p>
        </p:txBody>
      </p:sp>
      <p:pic>
        <p:nvPicPr>
          <p:cNvPr id="3" name="Picture 2">
            <a:extLst>
              <a:ext uri="{FF2B5EF4-FFF2-40B4-BE49-F238E27FC236}">
                <a16:creationId xmlns:a16="http://schemas.microsoft.com/office/drawing/2014/main" id="{D6A95738-C934-5DC9-CF53-CF0188AC0E5F}"/>
              </a:ext>
            </a:extLst>
          </p:cNvPr>
          <p:cNvPicPr>
            <a:picLocks noChangeAspect="1"/>
          </p:cNvPicPr>
          <p:nvPr/>
        </p:nvPicPr>
        <p:blipFill>
          <a:blip r:embed="rId3"/>
          <a:stretch>
            <a:fillRect/>
          </a:stretch>
        </p:blipFill>
        <p:spPr>
          <a:xfrm>
            <a:off x="5116399" y="1387419"/>
            <a:ext cx="6532219" cy="3809270"/>
          </a:xfrm>
          <a:prstGeom prst="rect">
            <a:avLst/>
          </a:prstGeom>
        </p:spPr>
      </p:pic>
    </p:spTree>
    <p:extLst>
      <p:ext uri="{BB962C8B-B14F-4D97-AF65-F5344CB8AC3E}">
        <p14:creationId xmlns:p14="http://schemas.microsoft.com/office/powerpoint/2010/main" val="85242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40EB-647B-40BB-B369-676E0266130A}"/>
              </a:ext>
            </a:extLst>
          </p:cNvPr>
          <p:cNvSpPr>
            <a:spLocks noGrp="1"/>
          </p:cNvSpPr>
          <p:nvPr>
            <p:ph type="title"/>
          </p:nvPr>
        </p:nvSpPr>
        <p:spPr/>
        <p:txBody>
          <a:bodyPr>
            <a:normAutofit/>
          </a:bodyPr>
          <a:lstStyle/>
          <a:p>
            <a:r>
              <a:rPr lang="en-GB" dirty="0"/>
              <a:t>National Player Journey (1/3)</a:t>
            </a:r>
            <a:br>
              <a:rPr lang="en-GB" dirty="0"/>
            </a:br>
            <a:r>
              <a:rPr lang="en-GB" sz="1800" i="1" dirty="0"/>
              <a:t>Game standards and formats</a:t>
            </a:r>
            <a:endParaRPr lang="en-GB" i="1" dirty="0"/>
          </a:p>
        </p:txBody>
      </p:sp>
      <p:sp>
        <p:nvSpPr>
          <p:cNvPr id="10" name="Content Placeholder 2">
            <a:extLst>
              <a:ext uri="{FF2B5EF4-FFF2-40B4-BE49-F238E27FC236}">
                <a16:creationId xmlns:a16="http://schemas.microsoft.com/office/drawing/2014/main" id="{BE354CA4-CF25-4560-8D3F-249BC67D98A2}"/>
              </a:ext>
            </a:extLst>
          </p:cNvPr>
          <p:cNvSpPr>
            <a:spLocks noGrp="1"/>
          </p:cNvSpPr>
          <p:nvPr>
            <p:ph idx="1"/>
          </p:nvPr>
        </p:nvSpPr>
        <p:spPr>
          <a:xfrm>
            <a:off x="10010463" y="6299411"/>
            <a:ext cx="2062941" cy="365760"/>
          </a:xfrm>
        </p:spPr>
        <p:txBody>
          <a:bodyPr>
            <a:normAutofit fontScale="47500" lnSpcReduction="20000"/>
          </a:bodyPr>
          <a:lstStyle/>
          <a:p>
            <a:pPr marL="0" indent="0">
              <a:buNone/>
            </a:pPr>
            <a:r>
              <a:rPr lang="en-GB" sz="1600" dirty="0">
                <a:hlinkClick r:id="rId2"/>
              </a:rPr>
              <a:t>https://www.scottishfa.co.uk/football-development/participation/childrens-youth-football/player-journey/</a:t>
            </a:r>
            <a:r>
              <a:rPr lang="en-GB" sz="1600" dirty="0"/>
              <a:t> </a:t>
            </a:r>
          </a:p>
        </p:txBody>
      </p:sp>
      <p:sp>
        <p:nvSpPr>
          <p:cNvPr id="12" name="Rectangle 11">
            <a:extLst>
              <a:ext uri="{FF2B5EF4-FFF2-40B4-BE49-F238E27FC236}">
                <a16:creationId xmlns:a16="http://schemas.microsoft.com/office/drawing/2014/main" id="{FC769E0C-5F8F-4818-8EBA-9E8BDF20806A}"/>
              </a:ext>
            </a:extLst>
          </p:cNvPr>
          <p:cNvSpPr/>
          <p:nvPr/>
        </p:nvSpPr>
        <p:spPr>
          <a:xfrm>
            <a:off x="2419701" y="2532219"/>
            <a:ext cx="6933265" cy="990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618B5A-9AE4-4C49-837D-D43E5A1D163E}"/>
              </a:ext>
            </a:extLst>
          </p:cNvPr>
          <p:cNvSpPr txBox="1"/>
          <p:nvPr/>
        </p:nvSpPr>
        <p:spPr>
          <a:xfrm>
            <a:off x="315885" y="1945178"/>
            <a:ext cx="1456160" cy="3416320"/>
          </a:xfrm>
          <a:prstGeom prst="rect">
            <a:avLst/>
          </a:prstGeom>
          <a:noFill/>
        </p:spPr>
        <p:txBody>
          <a:bodyPr wrap="square" rtlCol="0">
            <a:spAutoFit/>
          </a:bodyPr>
          <a:lstStyle/>
          <a:p>
            <a:r>
              <a:rPr lang="en-GB" dirty="0"/>
              <a:t>The national player journey is how the SFA  asks us to run the game. This table is a summary of the rules and guidelines for each age group.</a:t>
            </a:r>
          </a:p>
        </p:txBody>
      </p:sp>
      <p:sp>
        <p:nvSpPr>
          <p:cNvPr id="14" name="TextBox 13">
            <a:extLst>
              <a:ext uri="{FF2B5EF4-FFF2-40B4-BE49-F238E27FC236}">
                <a16:creationId xmlns:a16="http://schemas.microsoft.com/office/drawing/2014/main" id="{68BE2FFF-B303-49E7-ABA4-9D82FC9600B4}"/>
              </a:ext>
            </a:extLst>
          </p:cNvPr>
          <p:cNvSpPr txBox="1"/>
          <p:nvPr/>
        </p:nvSpPr>
        <p:spPr>
          <a:xfrm>
            <a:off x="10010463" y="4504479"/>
            <a:ext cx="1857525" cy="2031325"/>
          </a:xfrm>
          <a:prstGeom prst="rect">
            <a:avLst/>
          </a:prstGeom>
          <a:noFill/>
        </p:spPr>
        <p:txBody>
          <a:bodyPr wrap="square" rtlCol="0">
            <a:spAutoFit/>
          </a:bodyPr>
          <a:lstStyle/>
          <a:p>
            <a:r>
              <a:rPr lang="en-GB" dirty="0"/>
              <a:t>For more information and resources on the journey, please follow the link below:</a:t>
            </a:r>
          </a:p>
          <a:p>
            <a:endParaRPr lang="en-GB" dirty="0"/>
          </a:p>
        </p:txBody>
      </p:sp>
      <p:sp>
        <p:nvSpPr>
          <p:cNvPr id="15" name="TextBox 14">
            <a:extLst>
              <a:ext uri="{FF2B5EF4-FFF2-40B4-BE49-F238E27FC236}">
                <a16:creationId xmlns:a16="http://schemas.microsoft.com/office/drawing/2014/main" id="{541C8FF8-82C0-4A77-9E7B-0DA5D3729D56}"/>
              </a:ext>
            </a:extLst>
          </p:cNvPr>
          <p:cNvSpPr txBox="1"/>
          <p:nvPr/>
        </p:nvSpPr>
        <p:spPr>
          <a:xfrm>
            <a:off x="9956293" y="1945178"/>
            <a:ext cx="1857525" cy="1477328"/>
          </a:xfrm>
          <a:prstGeom prst="rect">
            <a:avLst/>
          </a:prstGeom>
          <a:noFill/>
        </p:spPr>
        <p:txBody>
          <a:bodyPr wrap="square" rtlCol="0">
            <a:spAutoFit/>
          </a:bodyPr>
          <a:lstStyle/>
          <a:p>
            <a:r>
              <a:rPr lang="en-GB" dirty="0"/>
              <a:t>Note, the Girls game organises by different age groups to the Boys/Mixed game</a:t>
            </a:r>
          </a:p>
        </p:txBody>
      </p:sp>
      <p:cxnSp>
        <p:nvCxnSpPr>
          <p:cNvPr id="17" name="Straight Arrow Connector 16">
            <a:extLst>
              <a:ext uri="{FF2B5EF4-FFF2-40B4-BE49-F238E27FC236}">
                <a16:creationId xmlns:a16="http://schemas.microsoft.com/office/drawing/2014/main" id="{4AF1939C-C25A-4725-B0A3-30CA98BCA4AA}"/>
              </a:ext>
            </a:extLst>
          </p:cNvPr>
          <p:cNvCxnSpPr>
            <a:cxnSpLocks/>
            <a:endCxn id="12" idx="3"/>
          </p:cNvCxnSpPr>
          <p:nvPr/>
        </p:nvCxnSpPr>
        <p:spPr>
          <a:xfrm flipH="1">
            <a:off x="9352966" y="2353522"/>
            <a:ext cx="551484" cy="674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9BC5AA53-83C5-BC45-CD1E-60337764E558}"/>
              </a:ext>
            </a:extLst>
          </p:cNvPr>
          <p:cNvPicPr>
            <a:picLocks noChangeAspect="1"/>
          </p:cNvPicPr>
          <p:nvPr/>
        </p:nvPicPr>
        <p:blipFill>
          <a:blip r:embed="rId3"/>
          <a:stretch>
            <a:fillRect/>
          </a:stretch>
        </p:blipFill>
        <p:spPr>
          <a:xfrm>
            <a:off x="2072022" y="1293314"/>
            <a:ext cx="7530125" cy="5168607"/>
          </a:xfrm>
          <a:prstGeom prst="rect">
            <a:avLst/>
          </a:prstGeom>
        </p:spPr>
      </p:pic>
    </p:spTree>
    <p:extLst>
      <p:ext uri="{BB962C8B-B14F-4D97-AF65-F5344CB8AC3E}">
        <p14:creationId xmlns:p14="http://schemas.microsoft.com/office/powerpoint/2010/main" val="344110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40EB-647B-40BB-B369-676E0266130A}"/>
              </a:ext>
            </a:extLst>
          </p:cNvPr>
          <p:cNvSpPr>
            <a:spLocks noGrp="1"/>
          </p:cNvSpPr>
          <p:nvPr>
            <p:ph type="title"/>
          </p:nvPr>
        </p:nvSpPr>
        <p:spPr/>
        <p:txBody>
          <a:bodyPr>
            <a:normAutofit/>
          </a:bodyPr>
          <a:lstStyle/>
          <a:p>
            <a:r>
              <a:rPr lang="en-GB" dirty="0"/>
              <a:t>National Player Journey (2/3)</a:t>
            </a:r>
            <a:br>
              <a:rPr lang="en-GB" dirty="0"/>
            </a:br>
            <a:r>
              <a:rPr lang="en-GB" sz="1800" i="1" dirty="0"/>
              <a:t>Game standards and formats</a:t>
            </a:r>
            <a:endParaRPr lang="en-GB" i="1" dirty="0"/>
          </a:p>
        </p:txBody>
      </p:sp>
      <p:sp>
        <p:nvSpPr>
          <p:cNvPr id="10" name="Content Placeholder 2">
            <a:extLst>
              <a:ext uri="{FF2B5EF4-FFF2-40B4-BE49-F238E27FC236}">
                <a16:creationId xmlns:a16="http://schemas.microsoft.com/office/drawing/2014/main" id="{BE354CA4-CF25-4560-8D3F-249BC67D98A2}"/>
              </a:ext>
            </a:extLst>
          </p:cNvPr>
          <p:cNvSpPr>
            <a:spLocks noGrp="1"/>
          </p:cNvSpPr>
          <p:nvPr>
            <p:ph idx="1"/>
          </p:nvPr>
        </p:nvSpPr>
        <p:spPr>
          <a:xfrm>
            <a:off x="10010463" y="6299411"/>
            <a:ext cx="2062941" cy="365760"/>
          </a:xfrm>
        </p:spPr>
        <p:txBody>
          <a:bodyPr>
            <a:normAutofit fontScale="47500" lnSpcReduction="20000"/>
          </a:bodyPr>
          <a:lstStyle/>
          <a:p>
            <a:pPr marL="0" indent="0">
              <a:buNone/>
            </a:pPr>
            <a:r>
              <a:rPr lang="en-GB" sz="1600" dirty="0">
                <a:hlinkClick r:id="rId2"/>
              </a:rPr>
              <a:t>https://www.scottishfa.co.uk/football-development/participation/childrens-youth-football/player-journey/</a:t>
            </a:r>
            <a:r>
              <a:rPr lang="en-GB" sz="1600" dirty="0"/>
              <a:t> </a:t>
            </a:r>
          </a:p>
        </p:txBody>
      </p:sp>
      <p:sp>
        <p:nvSpPr>
          <p:cNvPr id="12" name="Rectangle 11">
            <a:extLst>
              <a:ext uri="{FF2B5EF4-FFF2-40B4-BE49-F238E27FC236}">
                <a16:creationId xmlns:a16="http://schemas.microsoft.com/office/drawing/2014/main" id="{FC769E0C-5F8F-4818-8EBA-9E8BDF20806A}"/>
              </a:ext>
            </a:extLst>
          </p:cNvPr>
          <p:cNvSpPr/>
          <p:nvPr/>
        </p:nvSpPr>
        <p:spPr>
          <a:xfrm>
            <a:off x="2419701" y="2532219"/>
            <a:ext cx="6933265" cy="990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618B5A-9AE4-4C49-837D-D43E5A1D163E}"/>
              </a:ext>
            </a:extLst>
          </p:cNvPr>
          <p:cNvSpPr txBox="1"/>
          <p:nvPr/>
        </p:nvSpPr>
        <p:spPr>
          <a:xfrm>
            <a:off x="315885" y="1945178"/>
            <a:ext cx="1456160" cy="3416320"/>
          </a:xfrm>
          <a:prstGeom prst="rect">
            <a:avLst/>
          </a:prstGeom>
          <a:noFill/>
        </p:spPr>
        <p:txBody>
          <a:bodyPr wrap="square" rtlCol="0">
            <a:spAutoFit/>
          </a:bodyPr>
          <a:lstStyle/>
          <a:p>
            <a:r>
              <a:rPr lang="en-GB" dirty="0"/>
              <a:t>The national player journey is how the SFA  asks us to run the game. This table is a summary of the rules and guidelines for each age group.</a:t>
            </a:r>
          </a:p>
        </p:txBody>
      </p:sp>
      <p:sp>
        <p:nvSpPr>
          <p:cNvPr id="14" name="TextBox 13">
            <a:extLst>
              <a:ext uri="{FF2B5EF4-FFF2-40B4-BE49-F238E27FC236}">
                <a16:creationId xmlns:a16="http://schemas.microsoft.com/office/drawing/2014/main" id="{68BE2FFF-B303-49E7-ABA4-9D82FC9600B4}"/>
              </a:ext>
            </a:extLst>
          </p:cNvPr>
          <p:cNvSpPr txBox="1"/>
          <p:nvPr/>
        </p:nvSpPr>
        <p:spPr>
          <a:xfrm>
            <a:off x="10010463" y="4504479"/>
            <a:ext cx="1857525" cy="2031325"/>
          </a:xfrm>
          <a:prstGeom prst="rect">
            <a:avLst/>
          </a:prstGeom>
          <a:noFill/>
        </p:spPr>
        <p:txBody>
          <a:bodyPr wrap="square" rtlCol="0">
            <a:spAutoFit/>
          </a:bodyPr>
          <a:lstStyle/>
          <a:p>
            <a:r>
              <a:rPr lang="en-GB" dirty="0"/>
              <a:t>For more information and resources on the journey, please follow the link below:</a:t>
            </a:r>
          </a:p>
          <a:p>
            <a:endParaRPr lang="en-GB" dirty="0"/>
          </a:p>
        </p:txBody>
      </p:sp>
      <p:sp>
        <p:nvSpPr>
          <p:cNvPr id="15" name="TextBox 14">
            <a:extLst>
              <a:ext uri="{FF2B5EF4-FFF2-40B4-BE49-F238E27FC236}">
                <a16:creationId xmlns:a16="http://schemas.microsoft.com/office/drawing/2014/main" id="{541C8FF8-82C0-4A77-9E7B-0DA5D3729D56}"/>
              </a:ext>
            </a:extLst>
          </p:cNvPr>
          <p:cNvSpPr txBox="1"/>
          <p:nvPr/>
        </p:nvSpPr>
        <p:spPr>
          <a:xfrm>
            <a:off x="9956293" y="1945178"/>
            <a:ext cx="1857525" cy="1477328"/>
          </a:xfrm>
          <a:prstGeom prst="rect">
            <a:avLst/>
          </a:prstGeom>
          <a:noFill/>
        </p:spPr>
        <p:txBody>
          <a:bodyPr wrap="square" rtlCol="0">
            <a:spAutoFit/>
          </a:bodyPr>
          <a:lstStyle/>
          <a:p>
            <a:r>
              <a:rPr lang="en-GB" dirty="0"/>
              <a:t>Note, the Girls game organises by different age groups to the Boys/Mixed game</a:t>
            </a:r>
          </a:p>
        </p:txBody>
      </p:sp>
      <p:cxnSp>
        <p:nvCxnSpPr>
          <p:cNvPr id="17" name="Straight Arrow Connector 16">
            <a:extLst>
              <a:ext uri="{FF2B5EF4-FFF2-40B4-BE49-F238E27FC236}">
                <a16:creationId xmlns:a16="http://schemas.microsoft.com/office/drawing/2014/main" id="{4AF1939C-C25A-4725-B0A3-30CA98BCA4AA}"/>
              </a:ext>
            </a:extLst>
          </p:cNvPr>
          <p:cNvCxnSpPr>
            <a:cxnSpLocks/>
            <a:endCxn id="12" idx="3"/>
          </p:cNvCxnSpPr>
          <p:nvPr/>
        </p:nvCxnSpPr>
        <p:spPr>
          <a:xfrm flipH="1">
            <a:off x="9352966" y="2353522"/>
            <a:ext cx="551484" cy="674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B586AC2F-50CE-9ABE-58C1-44D2C7B688D4}"/>
              </a:ext>
            </a:extLst>
          </p:cNvPr>
          <p:cNvPicPr>
            <a:picLocks noChangeAspect="1"/>
          </p:cNvPicPr>
          <p:nvPr/>
        </p:nvPicPr>
        <p:blipFill>
          <a:blip r:embed="rId3"/>
          <a:stretch>
            <a:fillRect/>
          </a:stretch>
        </p:blipFill>
        <p:spPr>
          <a:xfrm>
            <a:off x="2109457" y="1138268"/>
            <a:ext cx="7191666" cy="2181020"/>
          </a:xfrm>
          <a:prstGeom prst="rect">
            <a:avLst/>
          </a:prstGeom>
        </p:spPr>
      </p:pic>
      <p:pic>
        <p:nvPicPr>
          <p:cNvPr id="8" name="Picture 7">
            <a:extLst>
              <a:ext uri="{FF2B5EF4-FFF2-40B4-BE49-F238E27FC236}">
                <a16:creationId xmlns:a16="http://schemas.microsoft.com/office/drawing/2014/main" id="{273184D9-91DE-42C2-DBA9-F049E28E84B5}"/>
              </a:ext>
            </a:extLst>
          </p:cNvPr>
          <p:cNvPicPr>
            <a:picLocks noChangeAspect="1"/>
          </p:cNvPicPr>
          <p:nvPr/>
        </p:nvPicPr>
        <p:blipFill>
          <a:blip r:embed="rId4"/>
          <a:stretch>
            <a:fillRect/>
          </a:stretch>
        </p:blipFill>
        <p:spPr>
          <a:xfrm>
            <a:off x="2326535" y="3275478"/>
            <a:ext cx="7021098" cy="2804158"/>
          </a:xfrm>
          <a:prstGeom prst="rect">
            <a:avLst/>
          </a:prstGeom>
        </p:spPr>
      </p:pic>
    </p:spTree>
    <p:extLst>
      <p:ext uri="{BB962C8B-B14F-4D97-AF65-F5344CB8AC3E}">
        <p14:creationId xmlns:p14="http://schemas.microsoft.com/office/powerpoint/2010/main" val="412828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D13C-AD31-4F77-A302-688606E7D65F}"/>
              </a:ext>
            </a:extLst>
          </p:cNvPr>
          <p:cNvSpPr>
            <a:spLocks noGrp="1"/>
          </p:cNvSpPr>
          <p:nvPr>
            <p:ph type="title"/>
          </p:nvPr>
        </p:nvSpPr>
        <p:spPr>
          <a:xfrm>
            <a:off x="1454727" y="231832"/>
            <a:ext cx="9425247" cy="898410"/>
          </a:xfrm>
        </p:spPr>
        <p:txBody>
          <a:bodyPr/>
          <a:lstStyle/>
          <a:p>
            <a:r>
              <a:rPr lang="en-GB" dirty="0"/>
              <a:t>ERSDA small-sided game</a:t>
            </a:r>
          </a:p>
        </p:txBody>
      </p:sp>
      <p:sp>
        <p:nvSpPr>
          <p:cNvPr id="3" name="Content Placeholder 2">
            <a:extLst>
              <a:ext uri="{FF2B5EF4-FFF2-40B4-BE49-F238E27FC236}">
                <a16:creationId xmlns:a16="http://schemas.microsoft.com/office/drawing/2014/main" id="{94C68C55-995D-4640-A5B2-6640A7EAF1C2}"/>
              </a:ext>
            </a:extLst>
          </p:cNvPr>
          <p:cNvSpPr>
            <a:spLocks noGrp="1"/>
          </p:cNvSpPr>
          <p:nvPr>
            <p:ph idx="1"/>
          </p:nvPr>
        </p:nvSpPr>
        <p:spPr>
          <a:xfrm>
            <a:off x="838200" y="1520305"/>
            <a:ext cx="8430491" cy="5337695"/>
          </a:xfrm>
        </p:spPr>
        <p:txBody>
          <a:bodyPr>
            <a:normAutofit/>
          </a:bodyPr>
          <a:lstStyle/>
          <a:p>
            <a:pPr marL="0" indent="0">
              <a:buNone/>
            </a:pPr>
            <a:r>
              <a:rPr lang="en-GB" sz="1600" dirty="0"/>
              <a:t>Dear all,</a:t>
            </a:r>
          </a:p>
          <a:p>
            <a:pPr marL="0" indent="0">
              <a:buNone/>
            </a:pPr>
            <a:r>
              <a:rPr lang="en-GB" sz="1600" dirty="0"/>
              <a:t>At ERSDA, our ambition is simple: to create the best possible football development environment for our young players. We follow the National Player Pathway and operate under the rules and regulations of the SYFA and SWF, while embracing the “Let Them Play” philosophy to ensure a positive, player-first experience.</a:t>
            </a:r>
          </a:p>
          <a:p>
            <a:pPr marL="0" indent="0">
              <a:buNone/>
            </a:pPr>
            <a:r>
              <a:rPr lang="en-GB" sz="1600" dirty="0"/>
              <a:t>This Season Guide outlines what that means in practical terms for 2026, including:</a:t>
            </a:r>
          </a:p>
          <a:p>
            <a:pPr>
              <a:buFont typeface="Arial" panose="020B0604020202020204" pitchFamily="34" charset="0"/>
              <a:buChar char="•"/>
            </a:pPr>
            <a:r>
              <a:rPr lang="en-GB" sz="1600" dirty="0"/>
              <a:t>Fixtures, scheduling, and team availability – how we plan to structure games.</a:t>
            </a:r>
          </a:p>
          <a:p>
            <a:pPr>
              <a:buFont typeface="Arial" panose="020B0604020202020204" pitchFamily="34" charset="0"/>
              <a:buChar char="•"/>
            </a:pPr>
            <a:r>
              <a:rPr lang="en-GB" sz="1600" dirty="0"/>
              <a:t>Matchday environment – ensuring a safe, enjoyable experience for all.</a:t>
            </a:r>
          </a:p>
          <a:p>
            <a:pPr>
              <a:buFont typeface="Arial" panose="020B0604020202020204" pitchFamily="34" charset="0"/>
              <a:buChar char="•"/>
            </a:pPr>
            <a:r>
              <a:rPr lang="en-GB" sz="1600" dirty="0"/>
              <a:t>Game formats – age-specific adaptations and key playing details.</a:t>
            </a:r>
          </a:p>
          <a:p>
            <a:pPr>
              <a:buFont typeface="Arial" panose="020B0604020202020204" pitchFamily="34" charset="0"/>
              <a:buChar char="•"/>
            </a:pPr>
            <a:r>
              <a:rPr lang="en-GB" sz="1600" dirty="0"/>
              <a:t>Venue organization – how age groups will be structured across locations.</a:t>
            </a:r>
          </a:p>
          <a:p>
            <a:pPr marL="0" indent="0">
              <a:buNone/>
            </a:pPr>
            <a:r>
              <a:rPr lang="en-GB" sz="1600" dirty="0"/>
              <a:t>In partnership with ERCL, ERSDA is run entirely by volunteers, and success depends on everyone working together—clubs, teams, supporters, and players alike. Whether you're on the pitch, the </a:t>
            </a:r>
            <a:r>
              <a:rPr lang="en-GB" sz="1600" dirty="0" err="1"/>
              <a:t>sidelines</a:t>
            </a:r>
            <a:r>
              <a:rPr lang="en-GB" sz="1600" dirty="0"/>
              <a:t>, or behind the scenes, your role matters.</a:t>
            </a:r>
          </a:p>
          <a:p>
            <a:pPr marL="0" indent="0">
              <a:buNone/>
            </a:pPr>
            <a:r>
              <a:rPr lang="en-GB" sz="1600" dirty="0"/>
              <a:t>Let’s make Season 2026 a great one—together!</a:t>
            </a:r>
          </a:p>
          <a:p>
            <a:pPr marL="0" indent="0">
              <a:buNone/>
            </a:pPr>
            <a:endParaRPr lang="en-GB" sz="1600" b="1" dirty="0"/>
          </a:p>
          <a:p>
            <a:pPr marL="0" indent="0">
              <a:buNone/>
            </a:pPr>
            <a:r>
              <a:rPr lang="en-GB" sz="2000" b="1" dirty="0">
                <a:latin typeface="Caveat" panose="00000500000000000000" pitchFamily="2" charset="0"/>
              </a:rPr>
              <a:t>The ERSDA Committee</a:t>
            </a:r>
            <a:endParaRPr lang="en-GB" sz="2000" dirty="0">
              <a:latin typeface="Caveat" panose="00000500000000000000" pitchFamily="2" charset="0"/>
            </a:endParaRPr>
          </a:p>
          <a:p>
            <a:pPr marL="0" indent="0">
              <a:buNone/>
            </a:pPr>
            <a:endParaRPr lang="en-GB" dirty="0"/>
          </a:p>
        </p:txBody>
      </p:sp>
      <p:pic>
        <p:nvPicPr>
          <p:cNvPr id="5" name="Picture 4">
            <a:extLst>
              <a:ext uri="{FF2B5EF4-FFF2-40B4-BE49-F238E27FC236}">
                <a16:creationId xmlns:a16="http://schemas.microsoft.com/office/drawing/2014/main" id="{E8F83CB1-A7D1-4CC2-960A-375C5ACB6C1A}"/>
              </a:ext>
            </a:extLst>
          </p:cNvPr>
          <p:cNvPicPr>
            <a:picLocks noChangeAspect="1"/>
          </p:cNvPicPr>
          <p:nvPr/>
        </p:nvPicPr>
        <p:blipFill>
          <a:blip r:embed="rId2"/>
          <a:stretch>
            <a:fillRect/>
          </a:stretch>
        </p:blipFill>
        <p:spPr>
          <a:xfrm>
            <a:off x="9268691" y="1919028"/>
            <a:ext cx="2795181" cy="4223154"/>
          </a:xfrm>
          <a:prstGeom prst="rect">
            <a:avLst/>
          </a:prstGeom>
          <a:ln>
            <a:solidFill>
              <a:schemeClr val="tx1"/>
            </a:solidFill>
          </a:ln>
        </p:spPr>
      </p:pic>
    </p:spTree>
    <p:extLst>
      <p:ext uri="{BB962C8B-B14F-4D97-AF65-F5344CB8AC3E}">
        <p14:creationId xmlns:p14="http://schemas.microsoft.com/office/powerpoint/2010/main" val="237484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40EB-647B-40BB-B369-676E0266130A}"/>
              </a:ext>
            </a:extLst>
          </p:cNvPr>
          <p:cNvSpPr>
            <a:spLocks noGrp="1"/>
          </p:cNvSpPr>
          <p:nvPr>
            <p:ph type="title"/>
          </p:nvPr>
        </p:nvSpPr>
        <p:spPr/>
        <p:txBody>
          <a:bodyPr>
            <a:normAutofit/>
          </a:bodyPr>
          <a:lstStyle/>
          <a:p>
            <a:r>
              <a:rPr lang="en-GB" dirty="0"/>
              <a:t>National Player Journey (3/3)</a:t>
            </a:r>
            <a:br>
              <a:rPr lang="en-GB" dirty="0"/>
            </a:br>
            <a:r>
              <a:rPr lang="en-GB" sz="1800" i="1" dirty="0"/>
              <a:t>Game standards and formats</a:t>
            </a:r>
            <a:endParaRPr lang="en-GB" i="1" dirty="0"/>
          </a:p>
        </p:txBody>
      </p:sp>
      <p:sp>
        <p:nvSpPr>
          <p:cNvPr id="10" name="Content Placeholder 2">
            <a:extLst>
              <a:ext uri="{FF2B5EF4-FFF2-40B4-BE49-F238E27FC236}">
                <a16:creationId xmlns:a16="http://schemas.microsoft.com/office/drawing/2014/main" id="{BE354CA4-CF25-4560-8D3F-249BC67D98A2}"/>
              </a:ext>
            </a:extLst>
          </p:cNvPr>
          <p:cNvSpPr>
            <a:spLocks noGrp="1"/>
          </p:cNvSpPr>
          <p:nvPr>
            <p:ph idx="1"/>
          </p:nvPr>
        </p:nvSpPr>
        <p:spPr>
          <a:xfrm>
            <a:off x="10010463" y="6299411"/>
            <a:ext cx="2062941" cy="365760"/>
          </a:xfrm>
        </p:spPr>
        <p:txBody>
          <a:bodyPr>
            <a:normAutofit fontScale="47500" lnSpcReduction="20000"/>
          </a:bodyPr>
          <a:lstStyle/>
          <a:p>
            <a:pPr marL="0" indent="0">
              <a:buNone/>
            </a:pPr>
            <a:r>
              <a:rPr lang="en-GB" sz="1600" dirty="0">
                <a:hlinkClick r:id="rId3"/>
              </a:rPr>
              <a:t>https://www.scottishfa.co.uk/football-development/participation/childrens-youth-football/player-journey/</a:t>
            </a:r>
            <a:r>
              <a:rPr lang="en-GB" sz="1600" dirty="0"/>
              <a:t> </a:t>
            </a:r>
          </a:p>
        </p:txBody>
      </p:sp>
      <p:sp>
        <p:nvSpPr>
          <p:cNvPr id="12" name="Rectangle 11">
            <a:extLst>
              <a:ext uri="{FF2B5EF4-FFF2-40B4-BE49-F238E27FC236}">
                <a16:creationId xmlns:a16="http://schemas.microsoft.com/office/drawing/2014/main" id="{FC769E0C-5F8F-4818-8EBA-9E8BDF20806A}"/>
              </a:ext>
            </a:extLst>
          </p:cNvPr>
          <p:cNvSpPr/>
          <p:nvPr/>
        </p:nvSpPr>
        <p:spPr>
          <a:xfrm>
            <a:off x="2419701" y="2532219"/>
            <a:ext cx="6933265" cy="990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618B5A-9AE4-4C49-837D-D43E5A1D163E}"/>
              </a:ext>
            </a:extLst>
          </p:cNvPr>
          <p:cNvSpPr txBox="1"/>
          <p:nvPr/>
        </p:nvSpPr>
        <p:spPr>
          <a:xfrm>
            <a:off x="315885" y="1945178"/>
            <a:ext cx="1456160" cy="3416320"/>
          </a:xfrm>
          <a:prstGeom prst="rect">
            <a:avLst/>
          </a:prstGeom>
          <a:noFill/>
        </p:spPr>
        <p:txBody>
          <a:bodyPr wrap="square" rtlCol="0">
            <a:spAutoFit/>
          </a:bodyPr>
          <a:lstStyle/>
          <a:p>
            <a:r>
              <a:rPr lang="en-GB" dirty="0"/>
              <a:t>The national player journey is how the SFA  asks us to run the game. This table is a summary of the rules and guidelines for each age group.</a:t>
            </a:r>
          </a:p>
        </p:txBody>
      </p:sp>
      <p:sp>
        <p:nvSpPr>
          <p:cNvPr id="14" name="TextBox 13">
            <a:extLst>
              <a:ext uri="{FF2B5EF4-FFF2-40B4-BE49-F238E27FC236}">
                <a16:creationId xmlns:a16="http://schemas.microsoft.com/office/drawing/2014/main" id="{68BE2FFF-B303-49E7-ABA4-9D82FC9600B4}"/>
              </a:ext>
            </a:extLst>
          </p:cNvPr>
          <p:cNvSpPr txBox="1"/>
          <p:nvPr/>
        </p:nvSpPr>
        <p:spPr>
          <a:xfrm>
            <a:off x="10010463" y="4504479"/>
            <a:ext cx="1857525" cy="2031325"/>
          </a:xfrm>
          <a:prstGeom prst="rect">
            <a:avLst/>
          </a:prstGeom>
          <a:noFill/>
        </p:spPr>
        <p:txBody>
          <a:bodyPr wrap="square" rtlCol="0">
            <a:spAutoFit/>
          </a:bodyPr>
          <a:lstStyle/>
          <a:p>
            <a:r>
              <a:rPr lang="en-GB" dirty="0"/>
              <a:t>For more information and resources on the journey, please follow the link below:</a:t>
            </a:r>
          </a:p>
          <a:p>
            <a:endParaRPr lang="en-GB" dirty="0"/>
          </a:p>
        </p:txBody>
      </p:sp>
      <p:sp>
        <p:nvSpPr>
          <p:cNvPr id="15" name="TextBox 14">
            <a:extLst>
              <a:ext uri="{FF2B5EF4-FFF2-40B4-BE49-F238E27FC236}">
                <a16:creationId xmlns:a16="http://schemas.microsoft.com/office/drawing/2014/main" id="{541C8FF8-82C0-4A77-9E7B-0DA5D3729D56}"/>
              </a:ext>
            </a:extLst>
          </p:cNvPr>
          <p:cNvSpPr txBox="1"/>
          <p:nvPr/>
        </p:nvSpPr>
        <p:spPr>
          <a:xfrm>
            <a:off x="9956293" y="1945178"/>
            <a:ext cx="1857525" cy="1477328"/>
          </a:xfrm>
          <a:prstGeom prst="rect">
            <a:avLst/>
          </a:prstGeom>
          <a:noFill/>
        </p:spPr>
        <p:txBody>
          <a:bodyPr wrap="square" rtlCol="0">
            <a:spAutoFit/>
          </a:bodyPr>
          <a:lstStyle/>
          <a:p>
            <a:r>
              <a:rPr lang="en-GB" dirty="0"/>
              <a:t>Note, the Girls game organises by different age groups to the Boys/Mixed game</a:t>
            </a:r>
          </a:p>
        </p:txBody>
      </p:sp>
      <p:cxnSp>
        <p:nvCxnSpPr>
          <p:cNvPr id="17" name="Straight Arrow Connector 16">
            <a:extLst>
              <a:ext uri="{FF2B5EF4-FFF2-40B4-BE49-F238E27FC236}">
                <a16:creationId xmlns:a16="http://schemas.microsoft.com/office/drawing/2014/main" id="{4AF1939C-C25A-4725-B0A3-30CA98BCA4AA}"/>
              </a:ext>
            </a:extLst>
          </p:cNvPr>
          <p:cNvCxnSpPr>
            <a:cxnSpLocks/>
            <a:endCxn id="12" idx="3"/>
          </p:cNvCxnSpPr>
          <p:nvPr/>
        </p:nvCxnSpPr>
        <p:spPr>
          <a:xfrm flipH="1">
            <a:off x="9352966" y="2353522"/>
            <a:ext cx="551484" cy="674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CAF3BD5E-7AEE-5D8A-C50A-95CA05B6253A}"/>
              </a:ext>
            </a:extLst>
          </p:cNvPr>
          <p:cNvPicPr>
            <a:picLocks noChangeAspect="1"/>
          </p:cNvPicPr>
          <p:nvPr/>
        </p:nvPicPr>
        <p:blipFill>
          <a:blip r:embed="rId4"/>
          <a:stretch>
            <a:fillRect/>
          </a:stretch>
        </p:blipFill>
        <p:spPr>
          <a:xfrm>
            <a:off x="2267217" y="1308069"/>
            <a:ext cx="7300802" cy="2214989"/>
          </a:xfrm>
          <a:prstGeom prst="rect">
            <a:avLst/>
          </a:prstGeom>
        </p:spPr>
      </p:pic>
      <p:pic>
        <p:nvPicPr>
          <p:cNvPr id="7" name="Picture 6">
            <a:extLst>
              <a:ext uri="{FF2B5EF4-FFF2-40B4-BE49-F238E27FC236}">
                <a16:creationId xmlns:a16="http://schemas.microsoft.com/office/drawing/2014/main" id="{A346A802-D82E-53DE-0D1B-C8EE14E6F346}"/>
              </a:ext>
            </a:extLst>
          </p:cNvPr>
          <p:cNvPicPr>
            <a:picLocks noChangeAspect="1"/>
          </p:cNvPicPr>
          <p:nvPr/>
        </p:nvPicPr>
        <p:blipFill>
          <a:blip r:embed="rId5"/>
          <a:stretch>
            <a:fillRect/>
          </a:stretch>
        </p:blipFill>
        <p:spPr>
          <a:xfrm>
            <a:off x="2419701" y="3569313"/>
            <a:ext cx="7146307" cy="2901121"/>
          </a:xfrm>
          <a:prstGeom prst="rect">
            <a:avLst/>
          </a:prstGeom>
        </p:spPr>
      </p:pic>
    </p:spTree>
    <p:extLst>
      <p:ext uri="{BB962C8B-B14F-4D97-AF65-F5344CB8AC3E}">
        <p14:creationId xmlns:p14="http://schemas.microsoft.com/office/powerpoint/2010/main" val="312456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4FB7-4965-4AD5-87A1-6EC3809794C0}"/>
              </a:ext>
            </a:extLst>
          </p:cNvPr>
          <p:cNvSpPr>
            <a:spLocks noGrp="1"/>
          </p:cNvSpPr>
          <p:nvPr>
            <p:ph type="title"/>
          </p:nvPr>
        </p:nvSpPr>
        <p:spPr/>
        <p:txBody>
          <a:bodyPr/>
          <a:lstStyle/>
          <a:p>
            <a:r>
              <a:rPr lang="en-GB" dirty="0"/>
              <a:t>Contacts</a:t>
            </a:r>
          </a:p>
        </p:txBody>
      </p:sp>
      <p:graphicFrame>
        <p:nvGraphicFramePr>
          <p:cNvPr id="4" name="Table 5">
            <a:extLst>
              <a:ext uri="{FF2B5EF4-FFF2-40B4-BE49-F238E27FC236}">
                <a16:creationId xmlns:a16="http://schemas.microsoft.com/office/drawing/2014/main" id="{E1A3C577-CD96-4104-A012-99BE2C06701A}"/>
              </a:ext>
            </a:extLst>
          </p:cNvPr>
          <p:cNvGraphicFramePr>
            <a:graphicFrameLocks noGrp="1"/>
          </p:cNvGraphicFramePr>
          <p:nvPr>
            <p:extLst>
              <p:ext uri="{D42A27DB-BD31-4B8C-83A1-F6EECF244321}">
                <p14:modId xmlns:p14="http://schemas.microsoft.com/office/powerpoint/2010/main" val="2373172139"/>
              </p:ext>
            </p:extLst>
          </p:nvPr>
        </p:nvGraphicFramePr>
        <p:xfrm>
          <a:off x="556953" y="1263809"/>
          <a:ext cx="11259125" cy="5144070"/>
        </p:xfrm>
        <a:graphic>
          <a:graphicData uri="http://schemas.openxmlformats.org/drawingml/2006/table">
            <a:tbl>
              <a:tblPr firstRow="1" bandRow="1">
                <a:tableStyleId>{5C22544A-7EE6-4342-B048-85BDC9FD1C3A}</a:tableStyleId>
              </a:tblPr>
              <a:tblGrid>
                <a:gridCol w="2211185">
                  <a:extLst>
                    <a:ext uri="{9D8B030D-6E8A-4147-A177-3AD203B41FA5}">
                      <a16:colId xmlns:a16="http://schemas.microsoft.com/office/drawing/2014/main" val="3322694443"/>
                    </a:ext>
                  </a:extLst>
                </a:gridCol>
                <a:gridCol w="4789550">
                  <a:extLst>
                    <a:ext uri="{9D8B030D-6E8A-4147-A177-3AD203B41FA5}">
                      <a16:colId xmlns:a16="http://schemas.microsoft.com/office/drawing/2014/main" val="1892733904"/>
                    </a:ext>
                  </a:extLst>
                </a:gridCol>
                <a:gridCol w="4258390">
                  <a:extLst>
                    <a:ext uri="{9D8B030D-6E8A-4147-A177-3AD203B41FA5}">
                      <a16:colId xmlns:a16="http://schemas.microsoft.com/office/drawing/2014/main" val="2521812912"/>
                    </a:ext>
                  </a:extLst>
                </a:gridCol>
              </a:tblGrid>
              <a:tr h="249107">
                <a:tc>
                  <a:txBody>
                    <a:bodyPr/>
                    <a:lstStyle/>
                    <a:p>
                      <a:r>
                        <a:rPr lang="en-GB" sz="1200" dirty="0"/>
                        <a:t>Role / Source</a:t>
                      </a:r>
                    </a:p>
                  </a:txBody>
                  <a:tcPr/>
                </a:tc>
                <a:tc>
                  <a:txBody>
                    <a:bodyPr/>
                    <a:lstStyle/>
                    <a:p>
                      <a:r>
                        <a:rPr lang="en-GB" sz="1200" dirty="0"/>
                        <a:t>If you are looking for… </a:t>
                      </a:r>
                    </a:p>
                  </a:txBody>
                  <a:tcPr/>
                </a:tc>
                <a:tc>
                  <a:txBody>
                    <a:bodyPr/>
                    <a:lstStyle/>
                    <a:p>
                      <a:r>
                        <a:rPr lang="en-GB" sz="1200" dirty="0"/>
                        <a:t>Contact details</a:t>
                      </a:r>
                    </a:p>
                  </a:txBody>
                  <a:tcPr/>
                </a:tc>
                <a:extLst>
                  <a:ext uri="{0D108BD9-81ED-4DB2-BD59-A6C34878D82A}">
                    <a16:rowId xmlns:a16="http://schemas.microsoft.com/office/drawing/2014/main" val="3400880837"/>
                  </a:ext>
                </a:extLst>
              </a:tr>
              <a:tr h="294170">
                <a:tc>
                  <a:txBody>
                    <a:bodyPr/>
                    <a:lstStyle/>
                    <a:p>
                      <a:r>
                        <a:rPr lang="en-GB" sz="1200" dirty="0"/>
                        <a:t>ERSDA website</a:t>
                      </a:r>
                    </a:p>
                  </a:txBody>
                  <a:tcPr/>
                </a:tc>
                <a:tc>
                  <a:txBody>
                    <a:bodyPr/>
                    <a:lstStyle/>
                    <a:p>
                      <a:r>
                        <a:rPr lang="en-GB" sz="1200" dirty="0"/>
                        <a:t>ERSDA documentation, team templates and fixture information</a:t>
                      </a:r>
                    </a:p>
                  </a:txBody>
                  <a:tcPr/>
                </a:tc>
                <a:tc>
                  <a:txBody>
                    <a:bodyPr/>
                    <a:lstStyle/>
                    <a:p>
                      <a:r>
                        <a:rPr lang="en-GB" sz="1200" dirty="0">
                          <a:hlinkClick r:id="rId3"/>
                        </a:rPr>
                        <a:t>https://e</a:t>
                      </a:r>
                      <a:r>
                        <a:rPr lang="en-GB" sz="1200" i="1" dirty="0">
                          <a:hlinkClick r:id="rId3"/>
                        </a:rPr>
                        <a:t>rsda.uk</a:t>
                      </a:r>
                      <a:r>
                        <a:rPr lang="en-GB" sz="1200" i="1" dirty="0"/>
                        <a:t> </a:t>
                      </a:r>
                    </a:p>
                  </a:txBody>
                  <a:tcPr/>
                </a:tc>
                <a:extLst>
                  <a:ext uri="{0D108BD9-81ED-4DB2-BD59-A6C34878D82A}">
                    <a16:rowId xmlns:a16="http://schemas.microsoft.com/office/drawing/2014/main" val="1096394670"/>
                  </a:ext>
                </a:extLst>
              </a:tr>
              <a:tr h="294170">
                <a:tc>
                  <a:txBody>
                    <a:bodyPr/>
                    <a:lstStyle/>
                    <a:p>
                      <a:r>
                        <a:rPr lang="en-GB" sz="1200" dirty="0"/>
                        <a:t>ERCL website</a:t>
                      </a:r>
                    </a:p>
                  </a:txBody>
                  <a:tcPr/>
                </a:tc>
                <a:tc>
                  <a:txBody>
                    <a:bodyPr/>
                    <a:lstStyle/>
                    <a:p>
                      <a:r>
                        <a:rPr lang="en-GB" sz="1200" dirty="0"/>
                        <a:t>Pitch booking and availability and venue information</a:t>
                      </a:r>
                    </a:p>
                  </a:txBody>
                  <a:tcPr/>
                </a:tc>
                <a:tc>
                  <a:txBody>
                    <a:bodyPr/>
                    <a:lstStyle/>
                    <a:p>
                      <a:r>
                        <a:rPr lang="en-GB" sz="1100" dirty="0">
                          <a:hlinkClick r:id="rId4"/>
                        </a:rPr>
                        <a:t>https://www.ercultureandleisure.org/sports-arts/sports-pitches/</a:t>
                      </a:r>
                      <a:r>
                        <a:rPr lang="en-GB" sz="1100" dirty="0"/>
                        <a:t> </a:t>
                      </a:r>
                    </a:p>
                  </a:txBody>
                  <a:tcPr/>
                </a:tc>
                <a:extLst>
                  <a:ext uri="{0D108BD9-81ED-4DB2-BD59-A6C34878D82A}">
                    <a16:rowId xmlns:a16="http://schemas.microsoft.com/office/drawing/2014/main" val="285264302"/>
                  </a:ext>
                </a:extLst>
              </a:tr>
              <a:tr h="294170">
                <a:tc>
                  <a:txBody>
                    <a:bodyPr/>
                    <a:lstStyle/>
                    <a:p>
                      <a:r>
                        <a:rPr lang="en-GB" sz="1200" dirty="0"/>
                        <a:t>ERSDA Secretary</a:t>
                      </a:r>
                    </a:p>
                  </a:txBody>
                  <a:tcPr/>
                </a:tc>
                <a:tc>
                  <a:txBody>
                    <a:bodyPr/>
                    <a:lstStyle/>
                    <a:p>
                      <a:r>
                        <a:rPr lang="en-GB" sz="1200" dirty="0"/>
                        <a:t>Team registrations and permits</a:t>
                      </a:r>
                    </a:p>
                  </a:txBody>
                  <a:tcPr/>
                </a:tc>
                <a:tc>
                  <a:txBody>
                    <a:bodyPr/>
                    <a:lstStyle/>
                    <a:p>
                      <a:r>
                        <a:rPr lang="en-GB" sz="1200" dirty="0" err="1"/>
                        <a:t>Roslynn</a:t>
                      </a:r>
                      <a:r>
                        <a:rPr lang="en-GB" sz="1200" dirty="0"/>
                        <a:t> Davidson – </a:t>
                      </a:r>
                      <a:r>
                        <a:rPr lang="en-GB" sz="1200" i="0" dirty="0">
                          <a:hlinkClick r:id="rId5"/>
                        </a:rPr>
                        <a:t>secretary@ersda.uk</a:t>
                      </a:r>
                      <a:endParaRPr lang="en-GB" sz="1200" i="0" dirty="0"/>
                    </a:p>
                  </a:txBody>
                  <a:tcPr/>
                </a:tc>
                <a:extLst>
                  <a:ext uri="{0D108BD9-81ED-4DB2-BD59-A6C34878D82A}">
                    <a16:rowId xmlns:a16="http://schemas.microsoft.com/office/drawing/2014/main" val="209535926"/>
                  </a:ext>
                </a:extLst>
              </a:tr>
              <a:tr h="294170">
                <a:tc>
                  <a:txBody>
                    <a:bodyPr/>
                    <a:lstStyle/>
                    <a:p>
                      <a:r>
                        <a:rPr lang="en-GB" sz="1200" dirty="0"/>
                        <a:t>ERDSA Vice President</a:t>
                      </a:r>
                    </a:p>
                  </a:txBody>
                  <a:tcPr/>
                </a:tc>
                <a:tc>
                  <a:txBody>
                    <a:bodyPr/>
                    <a:lstStyle/>
                    <a:p>
                      <a:r>
                        <a:rPr lang="en-GB" sz="1200" dirty="0"/>
                        <a:t>Referee and match official queries</a:t>
                      </a:r>
                    </a:p>
                  </a:txBody>
                  <a:tcPr/>
                </a:tc>
                <a:tc>
                  <a:txBody>
                    <a:bodyPr/>
                    <a:lstStyle/>
                    <a:p>
                      <a:r>
                        <a:rPr lang="en-GB" sz="1200" dirty="0"/>
                        <a:t>Andy Robertson – </a:t>
                      </a:r>
                      <a:r>
                        <a:rPr lang="en-GB" sz="1200" i="0" dirty="0">
                          <a:hlinkClick r:id="rId6"/>
                        </a:rPr>
                        <a:t>vicepresident@ersda.uk</a:t>
                      </a:r>
                      <a:endParaRPr lang="en-GB" sz="1200" i="0" dirty="0"/>
                    </a:p>
                  </a:txBody>
                  <a:tcPr/>
                </a:tc>
                <a:extLst>
                  <a:ext uri="{0D108BD9-81ED-4DB2-BD59-A6C34878D82A}">
                    <a16:rowId xmlns:a16="http://schemas.microsoft.com/office/drawing/2014/main" val="2667442978"/>
                  </a:ext>
                </a:extLst>
              </a:tr>
              <a:tr h="294170">
                <a:tc>
                  <a:txBody>
                    <a:bodyPr/>
                    <a:lstStyle/>
                    <a:p>
                      <a:r>
                        <a:rPr lang="en-GB" sz="1200" dirty="0"/>
                        <a:t>ERSDA Treasurer</a:t>
                      </a:r>
                    </a:p>
                  </a:txBody>
                  <a:tcPr/>
                </a:tc>
                <a:tc>
                  <a:txBody>
                    <a:bodyPr/>
                    <a:lstStyle/>
                    <a:p>
                      <a:r>
                        <a:rPr lang="en-GB" sz="1200" dirty="0"/>
                        <a:t>Invoicing and team fees</a:t>
                      </a:r>
                    </a:p>
                  </a:txBody>
                  <a:tcPr/>
                </a:tc>
                <a:tc>
                  <a:txBody>
                    <a:bodyPr/>
                    <a:lstStyle/>
                    <a:p>
                      <a:r>
                        <a:rPr lang="en-GB" sz="1200" dirty="0"/>
                        <a:t>Alan Hay – </a:t>
                      </a:r>
                      <a:r>
                        <a:rPr lang="en-GB" sz="1200" i="0" u="sng" dirty="0">
                          <a:hlinkClick r:id="rId7"/>
                        </a:rPr>
                        <a:t>treasurer@ersda.uk</a:t>
                      </a:r>
                      <a:endParaRPr lang="en-GB" sz="1200" i="0" u="sng" dirty="0"/>
                    </a:p>
                  </a:txBody>
                  <a:tcPr/>
                </a:tc>
                <a:extLst>
                  <a:ext uri="{0D108BD9-81ED-4DB2-BD59-A6C34878D82A}">
                    <a16:rowId xmlns:a16="http://schemas.microsoft.com/office/drawing/2014/main" val="2505761142"/>
                  </a:ext>
                </a:extLst>
              </a:tr>
              <a:tr h="294170">
                <a:tc>
                  <a:txBody>
                    <a:bodyPr/>
                    <a:lstStyle/>
                    <a:p>
                      <a:r>
                        <a:rPr lang="en-GB" sz="1200" dirty="0"/>
                        <a:t>ERSDA Child Protection Officer</a:t>
                      </a:r>
                    </a:p>
                  </a:txBody>
                  <a:tcPr/>
                </a:tc>
                <a:tc>
                  <a:txBody>
                    <a:bodyPr/>
                    <a:lstStyle/>
                    <a:p>
                      <a:r>
                        <a:rPr lang="en-GB" sz="1200" dirty="0"/>
                        <a:t>Player wellbeing and PVG-related enquiries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Nikki Winning – </a:t>
                      </a:r>
                      <a:r>
                        <a:rPr lang="en-GB" sz="1200" i="0" dirty="0">
                          <a:hlinkClick r:id="rId8"/>
                        </a:rPr>
                        <a:t>childprotectionofficer@ersda.uk</a:t>
                      </a:r>
                      <a:endParaRPr lang="en-GB" sz="1200" i="0" dirty="0"/>
                    </a:p>
                  </a:txBody>
                  <a:tcPr/>
                </a:tc>
                <a:extLst>
                  <a:ext uri="{0D108BD9-81ED-4DB2-BD59-A6C34878D82A}">
                    <a16:rowId xmlns:a16="http://schemas.microsoft.com/office/drawing/2014/main" val="175781938"/>
                  </a:ext>
                </a:extLst>
              </a:tr>
              <a:tr h="294170">
                <a:tc>
                  <a:txBody>
                    <a:bodyPr/>
                    <a:lstStyle/>
                    <a:p>
                      <a:r>
                        <a:rPr lang="en-GB" sz="1200" dirty="0"/>
                        <a:t>ERSDA Saturday Match Secretary</a:t>
                      </a:r>
                    </a:p>
                  </a:txBody>
                  <a:tcPr/>
                </a:tc>
                <a:tc>
                  <a:txBody>
                    <a:bodyPr/>
                    <a:lstStyle/>
                    <a:p>
                      <a:r>
                        <a:rPr lang="en-GB" sz="1200" dirty="0"/>
                        <a:t>Boys/mixed match day incident reporting and small-sided game enquiries</a:t>
                      </a:r>
                    </a:p>
                  </a:txBody>
                  <a:tcPr/>
                </a:tc>
                <a:tc>
                  <a:txBody>
                    <a:bodyPr/>
                    <a:lstStyle/>
                    <a:p>
                      <a:r>
                        <a:rPr lang="en-GB" sz="1200" i="0" dirty="0">
                          <a:hlinkClick r:id="rId9"/>
                        </a:rPr>
                        <a:t>saturdaymatchsecretary@ersda.uk</a:t>
                      </a:r>
                      <a:r>
                        <a:rPr lang="en-GB" sz="1200" i="1" dirty="0"/>
                        <a:t> </a:t>
                      </a:r>
                    </a:p>
                  </a:txBody>
                  <a:tcPr/>
                </a:tc>
                <a:extLst>
                  <a:ext uri="{0D108BD9-81ED-4DB2-BD59-A6C34878D82A}">
                    <a16:rowId xmlns:a16="http://schemas.microsoft.com/office/drawing/2014/main" val="3429207443"/>
                  </a:ext>
                </a:extLst>
              </a:tr>
              <a:tr h="294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ERSDA Sunday Match Secretary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SWF fixturing, match day incident reporting and new team enquiries</a:t>
                      </a:r>
                    </a:p>
                  </a:txBody>
                  <a:tcPr/>
                </a:tc>
                <a:tc>
                  <a:txBody>
                    <a:bodyPr/>
                    <a:lstStyle/>
                    <a:p>
                      <a:r>
                        <a:rPr lang="en-GB" sz="1200" dirty="0"/>
                        <a:t>Roslynn Davidson –</a:t>
                      </a:r>
                      <a:r>
                        <a:rPr lang="en-GB" sz="1200" i="0" dirty="0">
                          <a:hlinkClick r:id="rId10"/>
                        </a:rPr>
                        <a:t>secretary@ersda.uk</a:t>
                      </a:r>
                      <a:r>
                        <a:rPr lang="en-GB" sz="1200" i="1" dirty="0"/>
                        <a:t> </a:t>
                      </a:r>
                      <a:endParaRPr lang="en-GB" sz="1200" dirty="0"/>
                    </a:p>
                  </a:txBody>
                  <a:tcPr/>
                </a:tc>
                <a:extLst>
                  <a:ext uri="{0D108BD9-81ED-4DB2-BD59-A6C34878D82A}">
                    <a16:rowId xmlns:a16="http://schemas.microsoft.com/office/drawing/2014/main" val="3650221168"/>
                  </a:ext>
                </a:extLst>
              </a:tr>
              <a:tr h="294170">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Age Group Coordinators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2020 fixtures and scheduling enquiries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Roslynn Davidson - coaches only – via age group WhatsApp</a:t>
                      </a:r>
                    </a:p>
                  </a:txBody>
                  <a:tcPr/>
                </a:tc>
                <a:extLst>
                  <a:ext uri="{0D108BD9-81ED-4DB2-BD59-A6C34878D82A}">
                    <a16:rowId xmlns:a16="http://schemas.microsoft.com/office/drawing/2014/main" val="2446598201"/>
                  </a:ext>
                </a:extLst>
              </a:tr>
              <a:tr h="29417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2019 fixtures and scheduling enquiries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TBC - coaches only – via age group WhatsApp</a:t>
                      </a:r>
                    </a:p>
                  </a:txBody>
                  <a:tcPr/>
                </a:tc>
                <a:extLst>
                  <a:ext uri="{0D108BD9-81ED-4DB2-BD59-A6C34878D82A}">
                    <a16:rowId xmlns:a16="http://schemas.microsoft.com/office/drawing/2014/main" val="2954632677"/>
                  </a:ext>
                </a:extLst>
              </a:tr>
              <a:tr h="294170">
                <a:tc vMerge="1">
                  <a:txBody>
                    <a:bodyPr/>
                    <a:lstStyle/>
                    <a:p>
                      <a:endParaRPr dirty="0"/>
                    </a:p>
                  </a:txBody>
                  <a:tcPr anchor="ctr"/>
                </a:tc>
                <a:tc>
                  <a:txBody>
                    <a:bodyPr/>
                    <a:lstStyle/>
                    <a:p>
                      <a:r>
                        <a:rPr lang="en-GB" sz="1200" dirty="0"/>
                        <a:t>2018 fixtures and scheduling enquiries</a:t>
                      </a:r>
                    </a:p>
                  </a:txBody>
                  <a:tcPr/>
                </a:tc>
                <a:tc>
                  <a:txBody>
                    <a:bodyPr/>
                    <a:lstStyle/>
                    <a:p>
                      <a:r>
                        <a:rPr lang="en-GB" sz="1200" dirty="0"/>
                        <a:t>Kevin McCarron - coaches only – via age group WhatsApp</a:t>
                      </a:r>
                    </a:p>
                  </a:txBody>
                  <a:tcPr/>
                </a:tc>
                <a:extLst>
                  <a:ext uri="{0D108BD9-81ED-4DB2-BD59-A6C34878D82A}">
                    <a16:rowId xmlns:a16="http://schemas.microsoft.com/office/drawing/2014/main" val="2350277925"/>
                  </a:ext>
                </a:extLst>
              </a:tr>
              <a:tr h="29417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2017 - age group coordinator</a:t>
                      </a:r>
                    </a:p>
                  </a:txBody>
                  <a:tcPr/>
                </a:tc>
                <a:tc>
                  <a:txBody>
                    <a:bodyPr/>
                    <a:lstStyle/>
                    <a:p>
                      <a:r>
                        <a:rPr lang="en-GB" sz="1200" dirty="0"/>
                        <a:t>2017 fixtures and scheduling enquiries</a:t>
                      </a:r>
                    </a:p>
                  </a:txBody>
                  <a:tcPr/>
                </a:tc>
                <a:tc>
                  <a:txBody>
                    <a:bodyPr/>
                    <a:lstStyle/>
                    <a:p>
                      <a:r>
                        <a:rPr lang="en-GB" sz="1200" dirty="0"/>
                        <a:t>Chris Rose- coaches only – via age group WhatsApp</a:t>
                      </a:r>
                    </a:p>
                  </a:txBody>
                  <a:tcPr/>
                </a:tc>
                <a:extLst>
                  <a:ext uri="{0D108BD9-81ED-4DB2-BD59-A6C34878D82A}">
                    <a16:rowId xmlns:a16="http://schemas.microsoft.com/office/drawing/2014/main" val="137780254"/>
                  </a:ext>
                </a:extLst>
              </a:tr>
              <a:tr h="29417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2016 - age group coordinator</a:t>
                      </a:r>
                    </a:p>
                  </a:txBody>
                  <a:tcPr/>
                </a:tc>
                <a:tc>
                  <a:txBody>
                    <a:bodyPr/>
                    <a:lstStyle/>
                    <a:p>
                      <a:r>
                        <a:rPr lang="en-GB" sz="1200" dirty="0"/>
                        <a:t>2016 fixtures and scheduling enquiries</a:t>
                      </a:r>
                    </a:p>
                  </a:txBody>
                  <a:tcPr/>
                </a:tc>
                <a:tc>
                  <a:txBody>
                    <a:bodyPr/>
                    <a:lstStyle/>
                    <a:p>
                      <a:r>
                        <a:rPr lang="en-GB" sz="1200" dirty="0"/>
                        <a:t>Vikram Vasudeva- coaches only – via age group WhatsApp</a:t>
                      </a:r>
                    </a:p>
                  </a:txBody>
                  <a:tcPr/>
                </a:tc>
                <a:extLst>
                  <a:ext uri="{0D108BD9-81ED-4DB2-BD59-A6C34878D82A}">
                    <a16:rowId xmlns:a16="http://schemas.microsoft.com/office/drawing/2014/main" val="2090352126"/>
                  </a:ext>
                </a:extLst>
              </a:tr>
              <a:tr h="29417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2015 - age group coordinator</a:t>
                      </a:r>
                    </a:p>
                  </a:txBody>
                  <a:tcPr/>
                </a:tc>
                <a:tc>
                  <a:txBody>
                    <a:bodyPr/>
                    <a:lstStyle/>
                    <a:p>
                      <a:r>
                        <a:rPr lang="en-GB" sz="1200" dirty="0"/>
                        <a:t>2015 fixtures and scheduling enquiries</a:t>
                      </a:r>
                    </a:p>
                  </a:txBody>
                  <a:tcPr/>
                </a:tc>
                <a:tc>
                  <a:txBody>
                    <a:bodyPr/>
                    <a:lstStyle/>
                    <a:p>
                      <a:r>
                        <a:rPr lang="en-GB" sz="1200" dirty="0"/>
                        <a:t>Claire Dingwall- coaches only – via age group WhatsApp</a:t>
                      </a:r>
                    </a:p>
                  </a:txBody>
                  <a:tcPr/>
                </a:tc>
                <a:extLst>
                  <a:ext uri="{0D108BD9-81ED-4DB2-BD59-A6C34878D82A}">
                    <a16:rowId xmlns:a16="http://schemas.microsoft.com/office/drawing/2014/main" val="3111202089"/>
                  </a:ext>
                </a:extLst>
              </a:tr>
              <a:tr h="29417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2014 - age group coordinator</a:t>
                      </a:r>
                    </a:p>
                  </a:txBody>
                  <a:tcPr/>
                </a:tc>
                <a:tc>
                  <a:txBody>
                    <a:bodyPr/>
                    <a:lstStyle/>
                    <a:p>
                      <a:r>
                        <a:rPr lang="en-GB" sz="1200" dirty="0"/>
                        <a:t>2014 fixtures and scheduling enquiries</a:t>
                      </a:r>
                    </a:p>
                  </a:txBody>
                  <a:tcPr/>
                </a:tc>
                <a:tc>
                  <a:txBody>
                    <a:bodyPr/>
                    <a:lstStyle/>
                    <a:p>
                      <a:r>
                        <a:rPr lang="en-GB" sz="1200" dirty="0"/>
                        <a:t>Ross Morrin- coaches only – via age group WhatsApp</a:t>
                      </a:r>
                    </a:p>
                  </a:txBody>
                  <a:tcPr/>
                </a:tc>
                <a:extLst>
                  <a:ext uri="{0D108BD9-81ED-4DB2-BD59-A6C34878D82A}">
                    <a16:rowId xmlns:a16="http://schemas.microsoft.com/office/drawing/2014/main" val="2145555584"/>
                  </a:ext>
                </a:extLst>
              </a:tr>
              <a:tr h="294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ERCL Support</a:t>
                      </a:r>
                    </a:p>
                  </a:txBody>
                  <a:tcPr/>
                </a:tc>
                <a:tc>
                  <a:txBody>
                    <a:bodyPr/>
                    <a:lstStyle/>
                    <a:p>
                      <a:r>
                        <a:rPr lang="en-GB" sz="1200" dirty="0"/>
                        <a:t>Coach advice and education; matchday coordinator enquiries</a:t>
                      </a:r>
                    </a:p>
                  </a:txBody>
                  <a:tcPr/>
                </a:tc>
                <a:tc>
                  <a:txBody>
                    <a:bodyPr/>
                    <a:lstStyle/>
                    <a:p>
                      <a:r>
                        <a:rPr lang="en-GB" sz="1200" dirty="0"/>
                        <a:t>John Gervaise - </a:t>
                      </a:r>
                      <a:r>
                        <a:rPr lang="en-GB" sz="1200" dirty="0">
                          <a:hlinkClick r:id="rId11"/>
                        </a:rPr>
                        <a:t>John.Gervaise@enjoyeastren.org</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Iain McFarlane </a:t>
                      </a:r>
                      <a:r>
                        <a:rPr lang="en-GB" sz="1200" dirty="0">
                          <a:hlinkClick r:id="rId11">
                            <a:extLst>
                              <a:ext uri="{A12FA001-AC4F-418D-AE19-62706E023703}">
                                <ahyp:hlinkClr xmlns:ahyp="http://schemas.microsoft.com/office/drawing/2018/hyperlinkcolor" val="tx"/>
                              </a:ext>
                            </a:extLst>
                          </a:hlinkClick>
                        </a:rPr>
                        <a:t>–</a:t>
                      </a:r>
                      <a:r>
                        <a:rPr lang="en-GB" sz="1200" dirty="0"/>
                        <a:t> </a:t>
                      </a:r>
                      <a:r>
                        <a:rPr kumimoji="0" lang="en-GB" sz="1200" b="0" i="0" u="none" strike="noStrike" kern="1200" cap="none" spc="0" normalizeH="0" baseline="0" noProof="0" dirty="0">
                          <a:ln>
                            <a:noFill/>
                          </a:ln>
                          <a:solidFill>
                            <a:prstClr val="black"/>
                          </a:solidFill>
                          <a:effectLst/>
                          <a:uLnTx/>
                          <a:uFillTx/>
                          <a:latin typeface="+mn-lt"/>
                          <a:ea typeface="+mn-ea"/>
                          <a:cs typeface="+mn-cs"/>
                          <a:hlinkClick r:id="rId12"/>
                        </a:rPr>
                        <a:t>Iain.McFarlane@enjoyeastren.org</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txBody>
                  <a:tcPr/>
                </a:tc>
                <a:extLst>
                  <a:ext uri="{0D108BD9-81ED-4DB2-BD59-A6C34878D82A}">
                    <a16:rowId xmlns:a16="http://schemas.microsoft.com/office/drawing/2014/main" val="3375713145"/>
                  </a:ext>
                </a:extLst>
              </a:tr>
            </a:tbl>
          </a:graphicData>
        </a:graphic>
      </p:graphicFrame>
    </p:spTree>
    <p:extLst>
      <p:ext uri="{BB962C8B-B14F-4D97-AF65-F5344CB8AC3E}">
        <p14:creationId xmlns:p14="http://schemas.microsoft.com/office/powerpoint/2010/main" val="398664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8829-FC6F-4AC7-89AC-F8B82FF1FB94}"/>
              </a:ext>
            </a:extLst>
          </p:cNvPr>
          <p:cNvSpPr>
            <a:spLocks noGrp="1"/>
          </p:cNvSpPr>
          <p:nvPr>
            <p:ph type="title"/>
          </p:nvPr>
        </p:nvSpPr>
        <p:spPr/>
        <p:txBody>
          <a:bodyPr/>
          <a:lstStyle/>
          <a:p>
            <a:r>
              <a:rPr lang="en-GB" dirty="0"/>
              <a:t>Fixtures and Scheduling</a:t>
            </a:r>
          </a:p>
        </p:txBody>
      </p:sp>
      <p:sp>
        <p:nvSpPr>
          <p:cNvPr id="3" name="Subtitle 2">
            <a:extLst>
              <a:ext uri="{FF2B5EF4-FFF2-40B4-BE49-F238E27FC236}">
                <a16:creationId xmlns:a16="http://schemas.microsoft.com/office/drawing/2014/main" id="{79BEE3E0-C289-46D7-AD1A-A26ECD6285F4}"/>
              </a:ext>
            </a:extLst>
          </p:cNvPr>
          <p:cNvSpPr>
            <a:spLocks noGrp="1"/>
          </p:cNvSpPr>
          <p:nvPr>
            <p:ph type="body" idx="1"/>
          </p:nvPr>
        </p:nvSpPr>
        <p:spPr/>
        <p:txBody>
          <a:bodyPr>
            <a:normAutofit fontScale="92500" lnSpcReduction="10000"/>
          </a:bodyPr>
          <a:lstStyle/>
          <a:p>
            <a:r>
              <a:rPr lang="en-GB" sz="3200" dirty="0"/>
              <a:t>The Season Planning Approach</a:t>
            </a:r>
          </a:p>
          <a:p>
            <a:r>
              <a:rPr lang="en-GB" sz="3200" dirty="0"/>
              <a:t>Managing Changes to Game Availability</a:t>
            </a:r>
          </a:p>
          <a:p>
            <a:r>
              <a:rPr lang="en-GB" sz="3200" dirty="0"/>
              <a:t>Confirming Games as “on” or “off”</a:t>
            </a:r>
          </a:p>
        </p:txBody>
      </p:sp>
    </p:spTree>
    <p:extLst>
      <p:ext uri="{BB962C8B-B14F-4D97-AF65-F5344CB8AC3E}">
        <p14:creationId xmlns:p14="http://schemas.microsoft.com/office/powerpoint/2010/main" val="143328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E772-4409-4363-9946-CDCDE3CBE11C}"/>
              </a:ext>
            </a:extLst>
          </p:cNvPr>
          <p:cNvSpPr>
            <a:spLocks noGrp="1"/>
          </p:cNvSpPr>
          <p:nvPr>
            <p:ph type="title"/>
          </p:nvPr>
        </p:nvSpPr>
        <p:spPr>
          <a:xfrm>
            <a:off x="1458403" y="90805"/>
            <a:ext cx="10515600" cy="1325563"/>
          </a:xfrm>
        </p:spPr>
        <p:txBody>
          <a:bodyPr/>
          <a:lstStyle/>
          <a:p>
            <a:r>
              <a:rPr lang="en-GB" dirty="0"/>
              <a:t>Season Planning Approach</a:t>
            </a:r>
            <a:br>
              <a:rPr lang="en-GB" dirty="0"/>
            </a:br>
            <a:r>
              <a:rPr lang="en-GB" sz="2000" i="1" dirty="0"/>
              <a:t>Fixtures in advance – 4-5 weeks at a time</a:t>
            </a:r>
          </a:p>
        </p:txBody>
      </p:sp>
      <p:sp>
        <p:nvSpPr>
          <p:cNvPr id="3" name="Content Placeholder 2">
            <a:extLst>
              <a:ext uri="{FF2B5EF4-FFF2-40B4-BE49-F238E27FC236}">
                <a16:creationId xmlns:a16="http://schemas.microsoft.com/office/drawing/2014/main" id="{B9E46BAA-3F93-44B8-B9B3-0DABBB8DA7B0}"/>
              </a:ext>
            </a:extLst>
          </p:cNvPr>
          <p:cNvSpPr>
            <a:spLocks noGrp="1"/>
          </p:cNvSpPr>
          <p:nvPr>
            <p:ph idx="1"/>
          </p:nvPr>
        </p:nvSpPr>
        <p:spPr>
          <a:xfrm>
            <a:off x="922928" y="1381038"/>
            <a:ext cx="7303113" cy="5353970"/>
          </a:xfrm>
        </p:spPr>
        <p:txBody>
          <a:bodyPr>
            <a:normAutofit/>
          </a:bodyPr>
          <a:lstStyle/>
          <a:p>
            <a:pPr marL="0" indent="0">
              <a:buNone/>
            </a:pPr>
            <a:r>
              <a:rPr lang="en-GB" sz="1400" dirty="0"/>
              <a:t>In Season 2026, we are continuing to use 6-block fixture schedules, with each block covering 4-5 weeks of pre-planned fixtures. This response received positive feedback last season by giving greater visibility of fixtures, allowing teams to plan ahead.</a:t>
            </a:r>
          </a:p>
          <a:p>
            <a:pPr marL="0" indent="0">
              <a:buNone/>
            </a:pPr>
            <a:endParaRPr lang="en-GB" sz="100" b="1" dirty="0"/>
          </a:p>
          <a:p>
            <a:pPr marL="0" indent="0">
              <a:buNone/>
            </a:pPr>
            <a:r>
              <a:rPr lang="en-GB" sz="1400" b="1" u="sng" dirty="0"/>
              <a:t>How It Works</a:t>
            </a:r>
          </a:p>
          <a:p>
            <a:pPr marL="0" indent="0">
              <a:buNone/>
            </a:pPr>
            <a:r>
              <a:rPr lang="en-GB" sz="1300" dirty="0"/>
              <a:t>Each fixture block is issued in advance, providing clarity on schedules.</a:t>
            </a:r>
          </a:p>
          <a:p>
            <a:pPr marL="0" indent="0">
              <a:buNone/>
            </a:pPr>
            <a:r>
              <a:rPr lang="en-GB" sz="1300" dirty="0"/>
              <a:t>Fixtures will be fixed within each block—age group coordinators will not be able to adjust week-on-week based on team availability. Fixture swaps may be possible with sufficient notice, but:</a:t>
            </a:r>
          </a:p>
          <a:p>
            <a:pPr marL="457200" lvl="1" indent="0">
              <a:buNone/>
            </a:pPr>
            <a:r>
              <a:rPr lang="en-GB" sz="1200" dirty="0"/>
              <a:t>Requests must be made at least 4 days in advance.</a:t>
            </a:r>
          </a:p>
          <a:p>
            <a:pPr marL="457200" lvl="1" indent="0">
              <a:buNone/>
            </a:pPr>
            <a:r>
              <a:rPr lang="en-GB" sz="1200" dirty="0"/>
              <a:t>Changes depend on agreement from all affected teams.</a:t>
            </a:r>
          </a:p>
          <a:p>
            <a:pPr marL="457200" lvl="1" indent="0">
              <a:buNone/>
            </a:pPr>
            <a:r>
              <a:rPr lang="en-GB" sz="1200" dirty="0"/>
              <a:t>Swaps are not guaranteed due to limited pitch capacity.</a:t>
            </a:r>
          </a:p>
          <a:p>
            <a:pPr marL="0" indent="0">
              <a:buNone/>
            </a:pPr>
            <a:endParaRPr lang="en-GB" sz="400" b="1" dirty="0"/>
          </a:p>
          <a:p>
            <a:pPr marL="0" indent="0">
              <a:buNone/>
            </a:pPr>
            <a:r>
              <a:rPr lang="en-GB" sz="1400" b="1" u="sng" dirty="0"/>
              <a:t>Why This Approach?</a:t>
            </a:r>
          </a:p>
          <a:p>
            <a:r>
              <a:rPr lang="en-GB" sz="1200" dirty="0"/>
              <a:t>Massive scheduling task – In Block 1 alone, c.285 teams will play over 1500 fixtures over 5 weeks.</a:t>
            </a:r>
          </a:p>
          <a:p>
            <a:r>
              <a:rPr lang="en-GB" sz="1200" dirty="0"/>
              <a:t>High pitch utilization – We’re operating at 99% pitch capacity, making flexibility difficult.</a:t>
            </a:r>
          </a:p>
          <a:p>
            <a:r>
              <a:rPr lang="en-GB" sz="1200" dirty="0"/>
              <a:t>Fairness &amp; transparency – All clubs receive the same fixture information at the same time, ensuring an even playing field.</a:t>
            </a:r>
          </a:p>
          <a:p>
            <a:pPr marL="0" indent="0">
              <a:buNone/>
            </a:pPr>
            <a:r>
              <a:rPr lang="en-GB" sz="1300" b="1" u="sng" dirty="0"/>
              <a:t>How Fixtures Will Be Shared</a:t>
            </a:r>
          </a:p>
          <a:p>
            <a:r>
              <a:rPr lang="en-GB" sz="1300" dirty="0"/>
              <a:t>WhatsApp (age group coordinators)</a:t>
            </a:r>
          </a:p>
          <a:p>
            <a:pPr marL="0" indent="0">
              <a:buNone/>
            </a:pPr>
            <a:r>
              <a:rPr lang="en-GB" sz="1300" dirty="0"/>
              <a:t>We appreciate everyone’s cooperation in making this system work—it ensures smoother planning, better matchday experiences, and fair scheduling for all teams.</a:t>
            </a:r>
          </a:p>
        </p:txBody>
      </p:sp>
      <p:sp>
        <p:nvSpPr>
          <p:cNvPr id="4" name="Rectangle 3">
            <a:extLst>
              <a:ext uri="{FF2B5EF4-FFF2-40B4-BE49-F238E27FC236}">
                <a16:creationId xmlns:a16="http://schemas.microsoft.com/office/drawing/2014/main" id="{6935777F-16FA-4515-A774-95FC23730213}"/>
              </a:ext>
            </a:extLst>
          </p:cNvPr>
          <p:cNvSpPr/>
          <p:nvPr/>
        </p:nvSpPr>
        <p:spPr>
          <a:xfrm>
            <a:off x="8923664" y="1343222"/>
            <a:ext cx="2267989" cy="478807"/>
          </a:xfrm>
          <a:prstGeom prst="rect">
            <a:avLst/>
          </a:prstGeom>
          <a:solidFill>
            <a:srgbClr val="02AF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Block 1 – 4 rounds</a:t>
            </a:r>
          </a:p>
          <a:p>
            <a:pPr algn="ctr"/>
            <a:r>
              <a:rPr lang="en-GB" sz="1600" dirty="0">
                <a:solidFill>
                  <a:sysClr val="windowText" lastClr="000000"/>
                </a:solidFill>
              </a:rPr>
              <a:t>7/3/26 – 29/3/26</a:t>
            </a:r>
          </a:p>
        </p:txBody>
      </p:sp>
      <p:sp>
        <p:nvSpPr>
          <p:cNvPr id="5" name="Rectangle 4">
            <a:extLst>
              <a:ext uri="{FF2B5EF4-FFF2-40B4-BE49-F238E27FC236}">
                <a16:creationId xmlns:a16="http://schemas.microsoft.com/office/drawing/2014/main" id="{DB361A80-E1C4-451B-AB8A-9B208F23E392}"/>
              </a:ext>
            </a:extLst>
          </p:cNvPr>
          <p:cNvSpPr/>
          <p:nvPr/>
        </p:nvSpPr>
        <p:spPr>
          <a:xfrm>
            <a:off x="8923664" y="1980247"/>
            <a:ext cx="2267989" cy="478807"/>
          </a:xfrm>
          <a:prstGeom prst="rect">
            <a:avLst/>
          </a:prstGeom>
          <a:solidFill>
            <a:srgbClr val="00AF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Block 2 – 4 rounds</a:t>
            </a:r>
          </a:p>
          <a:p>
            <a:pPr algn="ctr"/>
            <a:r>
              <a:rPr lang="en-GB" sz="1600" dirty="0"/>
              <a:t>25/4/26 – 24/5/26</a:t>
            </a:r>
          </a:p>
        </p:txBody>
      </p:sp>
      <p:sp>
        <p:nvSpPr>
          <p:cNvPr id="6" name="Rectangle 5">
            <a:extLst>
              <a:ext uri="{FF2B5EF4-FFF2-40B4-BE49-F238E27FC236}">
                <a16:creationId xmlns:a16="http://schemas.microsoft.com/office/drawing/2014/main" id="{1A1D123D-F68D-41E3-BD0F-E5D32C969CA8}"/>
              </a:ext>
            </a:extLst>
          </p:cNvPr>
          <p:cNvSpPr/>
          <p:nvPr/>
        </p:nvSpPr>
        <p:spPr>
          <a:xfrm>
            <a:off x="8923664" y="2617272"/>
            <a:ext cx="2267989" cy="478807"/>
          </a:xfrm>
          <a:prstGeom prst="rect">
            <a:avLst/>
          </a:prstGeom>
          <a:solidFill>
            <a:srgbClr val="02AF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Block 3 – 4 rounds</a:t>
            </a:r>
          </a:p>
          <a:p>
            <a:pPr algn="ctr"/>
            <a:r>
              <a:rPr lang="en-GB" sz="1600" b="1" dirty="0">
                <a:solidFill>
                  <a:sysClr val="windowText" lastClr="000000"/>
                </a:solidFill>
              </a:rPr>
              <a:t>30/05/26 – 21/6/26</a:t>
            </a:r>
          </a:p>
        </p:txBody>
      </p:sp>
      <p:sp>
        <p:nvSpPr>
          <p:cNvPr id="7" name="Rectangle 6">
            <a:extLst>
              <a:ext uri="{FF2B5EF4-FFF2-40B4-BE49-F238E27FC236}">
                <a16:creationId xmlns:a16="http://schemas.microsoft.com/office/drawing/2014/main" id="{2EFCBAEF-3C09-4AE4-8D01-9C89DECCF6A1}"/>
              </a:ext>
            </a:extLst>
          </p:cNvPr>
          <p:cNvSpPr/>
          <p:nvPr/>
        </p:nvSpPr>
        <p:spPr>
          <a:xfrm>
            <a:off x="8923664" y="3254297"/>
            <a:ext cx="2267989" cy="478807"/>
          </a:xfrm>
          <a:prstGeom prst="rect">
            <a:avLst/>
          </a:prstGeom>
          <a:solidFill>
            <a:srgbClr val="00AF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Block 4 – 4 rounds</a:t>
            </a:r>
          </a:p>
          <a:p>
            <a:pPr algn="ctr"/>
            <a:r>
              <a:rPr lang="en-GB" sz="1600" b="1" dirty="0"/>
              <a:t>15/8/26 – 06/9/26</a:t>
            </a:r>
          </a:p>
        </p:txBody>
      </p:sp>
      <p:sp>
        <p:nvSpPr>
          <p:cNvPr id="8" name="Rectangle 7">
            <a:extLst>
              <a:ext uri="{FF2B5EF4-FFF2-40B4-BE49-F238E27FC236}">
                <a16:creationId xmlns:a16="http://schemas.microsoft.com/office/drawing/2014/main" id="{69C9543F-6DEA-4E0F-B389-D022E790E661}"/>
              </a:ext>
            </a:extLst>
          </p:cNvPr>
          <p:cNvSpPr/>
          <p:nvPr/>
        </p:nvSpPr>
        <p:spPr>
          <a:xfrm>
            <a:off x="8923664" y="3891322"/>
            <a:ext cx="2267989" cy="478807"/>
          </a:xfrm>
          <a:prstGeom prst="rect">
            <a:avLst/>
          </a:prstGeom>
          <a:solidFill>
            <a:srgbClr val="02AF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Block 5 – 5 rounds</a:t>
            </a:r>
          </a:p>
          <a:p>
            <a:pPr algn="ctr"/>
            <a:r>
              <a:rPr lang="en-GB" sz="1600" b="1" dirty="0">
                <a:solidFill>
                  <a:sysClr val="windowText" lastClr="000000"/>
                </a:solidFill>
              </a:rPr>
              <a:t>12/9/26 – 25/10/26</a:t>
            </a:r>
          </a:p>
        </p:txBody>
      </p:sp>
      <p:sp>
        <p:nvSpPr>
          <p:cNvPr id="10" name="Rectangle 9">
            <a:extLst>
              <a:ext uri="{FF2B5EF4-FFF2-40B4-BE49-F238E27FC236}">
                <a16:creationId xmlns:a16="http://schemas.microsoft.com/office/drawing/2014/main" id="{2E33176B-194E-4CE4-8F80-7D1929997E4E}"/>
              </a:ext>
            </a:extLst>
          </p:cNvPr>
          <p:cNvSpPr/>
          <p:nvPr/>
        </p:nvSpPr>
        <p:spPr>
          <a:xfrm>
            <a:off x="8923663" y="5082803"/>
            <a:ext cx="2267989" cy="1684391"/>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Non-Playing Weekends</a:t>
            </a:r>
          </a:p>
          <a:p>
            <a:r>
              <a:rPr lang="en-GB" sz="1200" dirty="0">
                <a:solidFill>
                  <a:schemeClr val="tx1"/>
                </a:solidFill>
              </a:rPr>
              <a:t>April– 4</a:t>
            </a:r>
            <a:r>
              <a:rPr lang="en-GB" sz="1200" baseline="30000" dirty="0">
                <a:solidFill>
                  <a:schemeClr val="tx1"/>
                </a:solidFill>
              </a:rPr>
              <a:t>th</a:t>
            </a:r>
            <a:r>
              <a:rPr lang="en-GB" sz="1200" dirty="0">
                <a:solidFill>
                  <a:schemeClr val="tx1"/>
                </a:solidFill>
              </a:rPr>
              <a:t>/5</a:t>
            </a:r>
            <a:r>
              <a:rPr lang="en-GB" sz="1200" baseline="30000" dirty="0">
                <a:solidFill>
                  <a:schemeClr val="tx1"/>
                </a:solidFill>
              </a:rPr>
              <a:t>th</a:t>
            </a:r>
            <a:r>
              <a:rPr lang="en-GB" sz="1200" dirty="0">
                <a:solidFill>
                  <a:schemeClr val="tx1"/>
                </a:solidFill>
              </a:rPr>
              <a:t>; 11/12</a:t>
            </a:r>
            <a:r>
              <a:rPr lang="en-GB" sz="1200" baseline="30000" dirty="0">
                <a:solidFill>
                  <a:schemeClr val="tx1"/>
                </a:solidFill>
              </a:rPr>
              <a:t>th</a:t>
            </a:r>
            <a:r>
              <a:rPr lang="en-GB" sz="1200" dirty="0">
                <a:solidFill>
                  <a:schemeClr val="tx1"/>
                </a:solidFill>
              </a:rPr>
              <a:t>,18</a:t>
            </a:r>
            <a:r>
              <a:rPr lang="en-GB" sz="1200" baseline="30000" dirty="0">
                <a:solidFill>
                  <a:schemeClr val="tx1"/>
                </a:solidFill>
              </a:rPr>
              <a:t>th</a:t>
            </a:r>
            <a:r>
              <a:rPr lang="en-GB" sz="1200" dirty="0">
                <a:solidFill>
                  <a:schemeClr val="tx1"/>
                </a:solidFill>
              </a:rPr>
              <a:t>/19</a:t>
            </a:r>
            <a:r>
              <a:rPr lang="en-GB" sz="1200" baseline="30000" dirty="0">
                <a:solidFill>
                  <a:schemeClr val="tx1"/>
                </a:solidFill>
              </a:rPr>
              <a:t>th</a:t>
            </a:r>
            <a:r>
              <a:rPr lang="en-GB" sz="1200" dirty="0">
                <a:solidFill>
                  <a:schemeClr val="tx1"/>
                </a:solidFill>
              </a:rPr>
              <a:t>  </a:t>
            </a:r>
          </a:p>
          <a:p>
            <a:r>
              <a:rPr lang="en-GB" sz="1200" dirty="0">
                <a:solidFill>
                  <a:schemeClr val="tx1"/>
                </a:solidFill>
              </a:rPr>
              <a:t>May– 23</a:t>
            </a:r>
            <a:r>
              <a:rPr lang="en-GB" sz="1200" baseline="30000" dirty="0">
                <a:solidFill>
                  <a:schemeClr val="tx1"/>
                </a:solidFill>
              </a:rPr>
              <a:t>th</a:t>
            </a:r>
            <a:r>
              <a:rPr lang="en-GB" sz="1200" dirty="0">
                <a:solidFill>
                  <a:schemeClr val="tx1"/>
                </a:solidFill>
              </a:rPr>
              <a:t>/24</a:t>
            </a:r>
            <a:r>
              <a:rPr lang="en-GB" sz="1200" baseline="30000" dirty="0">
                <a:solidFill>
                  <a:schemeClr val="tx1"/>
                </a:solidFill>
              </a:rPr>
              <a:t>th</a:t>
            </a:r>
            <a:endParaRPr lang="en-GB" sz="1200" dirty="0">
              <a:solidFill>
                <a:schemeClr val="tx1"/>
              </a:solidFill>
            </a:endParaRPr>
          </a:p>
          <a:p>
            <a:r>
              <a:rPr lang="en-GB" sz="1200" dirty="0">
                <a:solidFill>
                  <a:schemeClr val="tx1"/>
                </a:solidFill>
              </a:rPr>
              <a:t>June– 27</a:t>
            </a:r>
            <a:r>
              <a:rPr lang="en-GB" sz="1200" baseline="30000" dirty="0">
                <a:solidFill>
                  <a:schemeClr val="tx1"/>
                </a:solidFill>
              </a:rPr>
              <a:t>th</a:t>
            </a:r>
            <a:r>
              <a:rPr lang="en-GB" sz="1200" dirty="0">
                <a:solidFill>
                  <a:schemeClr val="tx1"/>
                </a:solidFill>
              </a:rPr>
              <a:t>/28</a:t>
            </a:r>
            <a:r>
              <a:rPr lang="en-GB" sz="1200" baseline="30000" dirty="0">
                <a:solidFill>
                  <a:schemeClr val="tx1"/>
                </a:solidFill>
              </a:rPr>
              <a:t>th</a:t>
            </a:r>
            <a:br>
              <a:rPr lang="en-GB" sz="1200" dirty="0">
                <a:solidFill>
                  <a:schemeClr val="tx1"/>
                </a:solidFill>
              </a:rPr>
            </a:br>
            <a:r>
              <a:rPr lang="en-GB" sz="1200" dirty="0">
                <a:solidFill>
                  <a:schemeClr val="tx1"/>
                </a:solidFill>
              </a:rPr>
              <a:t>No games in July</a:t>
            </a:r>
          </a:p>
          <a:p>
            <a:r>
              <a:rPr lang="en-GB" sz="1200" dirty="0">
                <a:solidFill>
                  <a:schemeClr val="tx1"/>
                </a:solidFill>
              </a:rPr>
              <a:t>August– 1</a:t>
            </a:r>
            <a:r>
              <a:rPr lang="en-GB" sz="1200" baseline="30000" dirty="0">
                <a:solidFill>
                  <a:schemeClr val="tx1"/>
                </a:solidFill>
              </a:rPr>
              <a:t>st</a:t>
            </a:r>
            <a:r>
              <a:rPr lang="en-GB" sz="1200" dirty="0">
                <a:solidFill>
                  <a:schemeClr val="tx1"/>
                </a:solidFill>
              </a:rPr>
              <a:t>/2</a:t>
            </a:r>
            <a:r>
              <a:rPr lang="en-GB" sz="1200" baseline="30000" dirty="0">
                <a:solidFill>
                  <a:schemeClr val="tx1"/>
                </a:solidFill>
              </a:rPr>
              <a:t>nd</a:t>
            </a:r>
            <a:r>
              <a:rPr lang="en-GB" sz="1200" dirty="0">
                <a:solidFill>
                  <a:schemeClr val="tx1"/>
                </a:solidFill>
              </a:rPr>
              <a:t>; 8</a:t>
            </a:r>
            <a:r>
              <a:rPr lang="en-GB" sz="1200" baseline="30000" dirty="0">
                <a:solidFill>
                  <a:schemeClr val="tx1"/>
                </a:solidFill>
              </a:rPr>
              <a:t>th</a:t>
            </a:r>
            <a:r>
              <a:rPr lang="en-GB" sz="1200" dirty="0">
                <a:solidFill>
                  <a:schemeClr val="tx1"/>
                </a:solidFill>
              </a:rPr>
              <a:t>/9</a:t>
            </a:r>
            <a:r>
              <a:rPr lang="en-GB" sz="1200" baseline="30000" dirty="0">
                <a:solidFill>
                  <a:schemeClr val="tx1"/>
                </a:solidFill>
              </a:rPr>
              <a:t>th</a:t>
            </a:r>
            <a:endParaRPr lang="en-GB" sz="1200" dirty="0">
              <a:solidFill>
                <a:schemeClr val="tx1"/>
              </a:solidFill>
            </a:endParaRPr>
          </a:p>
          <a:p>
            <a:r>
              <a:rPr lang="en-GB" sz="1200" dirty="0">
                <a:solidFill>
                  <a:schemeClr val="tx1"/>
                </a:solidFill>
              </a:rPr>
              <a:t>September– 26</a:t>
            </a:r>
            <a:r>
              <a:rPr lang="en-GB" sz="1200" baseline="30000" dirty="0">
                <a:solidFill>
                  <a:schemeClr val="tx1"/>
                </a:solidFill>
              </a:rPr>
              <a:t>th</a:t>
            </a:r>
            <a:r>
              <a:rPr lang="en-GB" sz="1200" dirty="0">
                <a:solidFill>
                  <a:schemeClr val="tx1"/>
                </a:solidFill>
              </a:rPr>
              <a:t>/27</a:t>
            </a:r>
            <a:r>
              <a:rPr lang="en-GB" sz="1200" baseline="30000" dirty="0">
                <a:solidFill>
                  <a:schemeClr val="tx1"/>
                </a:solidFill>
              </a:rPr>
              <a:t>th</a:t>
            </a:r>
            <a:r>
              <a:rPr lang="en-GB" sz="1200" dirty="0">
                <a:solidFill>
                  <a:schemeClr val="tx1"/>
                </a:solidFill>
              </a:rPr>
              <a:t> </a:t>
            </a:r>
          </a:p>
          <a:p>
            <a:r>
              <a:rPr lang="en-GB" sz="1200" dirty="0">
                <a:solidFill>
                  <a:schemeClr val="tx1"/>
                </a:solidFill>
              </a:rPr>
              <a:t>October– 10</a:t>
            </a:r>
            <a:r>
              <a:rPr lang="en-GB" sz="1200" baseline="30000" dirty="0">
                <a:solidFill>
                  <a:schemeClr val="tx1"/>
                </a:solidFill>
              </a:rPr>
              <a:t>th</a:t>
            </a:r>
            <a:r>
              <a:rPr lang="en-GB" sz="1200" dirty="0">
                <a:solidFill>
                  <a:schemeClr val="tx1"/>
                </a:solidFill>
              </a:rPr>
              <a:t>/11</a:t>
            </a:r>
            <a:r>
              <a:rPr lang="en-GB" sz="1200" baseline="30000" dirty="0">
                <a:solidFill>
                  <a:schemeClr val="tx1"/>
                </a:solidFill>
              </a:rPr>
              <a:t>th</a:t>
            </a:r>
            <a:r>
              <a:rPr lang="en-GB" sz="1200" dirty="0">
                <a:solidFill>
                  <a:schemeClr val="tx1"/>
                </a:solidFill>
              </a:rPr>
              <a:t>; 17</a:t>
            </a:r>
            <a:r>
              <a:rPr lang="en-GB" sz="1200" baseline="30000" dirty="0">
                <a:solidFill>
                  <a:schemeClr val="tx1"/>
                </a:solidFill>
              </a:rPr>
              <a:t>th</a:t>
            </a:r>
            <a:r>
              <a:rPr lang="en-GB" sz="1200" dirty="0">
                <a:solidFill>
                  <a:schemeClr val="tx1"/>
                </a:solidFill>
              </a:rPr>
              <a:t>/18</a:t>
            </a:r>
            <a:r>
              <a:rPr lang="en-GB" sz="1200" baseline="30000" dirty="0">
                <a:solidFill>
                  <a:schemeClr val="tx1"/>
                </a:solidFill>
              </a:rPr>
              <a:t>th</a:t>
            </a:r>
            <a:r>
              <a:rPr lang="en-GB" sz="1200" dirty="0">
                <a:solidFill>
                  <a:schemeClr val="tx1"/>
                </a:solidFill>
              </a:rPr>
              <a:t> </a:t>
            </a:r>
          </a:p>
        </p:txBody>
      </p:sp>
      <p:sp>
        <p:nvSpPr>
          <p:cNvPr id="11" name="Rectangle 10">
            <a:extLst>
              <a:ext uri="{FF2B5EF4-FFF2-40B4-BE49-F238E27FC236}">
                <a16:creationId xmlns:a16="http://schemas.microsoft.com/office/drawing/2014/main" id="{4E9D3102-5779-437C-8DD4-84F4D16F926C}"/>
              </a:ext>
            </a:extLst>
          </p:cNvPr>
          <p:cNvSpPr/>
          <p:nvPr/>
        </p:nvSpPr>
        <p:spPr>
          <a:xfrm>
            <a:off x="8923662" y="4528347"/>
            <a:ext cx="2267989" cy="478807"/>
          </a:xfrm>
          <a:prstGeom prst="rect">
            <a:avLst/>
          </a:prstGeom>
          <a:solidFill>
            <a:srgbClr val="00AF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Block 6 – 5 rounds</a:t>
            </a:r>
          </a:p>
          <a:p>
            <a:pPr algn="ctr"/>
            <a:r>
              <a:rPr lang="en-GB" sz="1600" b="1" dirty="0"/>
              <a:t>31/10/26 – 29/11/26</a:t>
            </a:r>
          </a:p>
        </p:txBody>
      </p:sp>
    </p:spTree>
    <p:extLst>
      <p:ext uri="{BB962C8B-B14F-4D97-AF65-F5344CB8AC3E}">
        <p14:creationId xmlns:p14="http://schemas.microsoft.com/office/powerpoint/2010/main" val="399299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AED4-AC90-45CE-85FF-7ED6DF0C7D95}"/>
              </a:ext>
            </a:extLst>
          </p:cNvPr>
          <p:cNvSpPr>
            <a:spLocks noGrp="1"/>
          </p:cNvSpPr>
          <p:nvPr>
            <p:ph type="title"/>
          </p:nvPr>
        </p:nvSpPr>
        <p:spPr/>
        <p:txBody>
          <a:bodyPr>
            <a:normAutofit/>
          </a:bodyPr>
          <a:lstStyle/>
          <a:p>
            <a:r>
              <a:rPr lang="en-GB" dirty="0"/>
              <a:t>Managing Changes to Game Availability</a:t>
            </a:r>
            <a:br>
              <a:rPr lang="en-GB" dirty="0"/>
            </a:br>
            <a:r>
              <a:rPr lang="en-GB" sz="2400" i="1" dirty="0"/>
              <a:t>Making sure that everyone knows what is happening</a:t>
            </a:r>
            <a:endParaRPr lang="en-GB" i="1" dirty="0"/>
          </a:p>
        </p:txBody>
      </p:sp>
      <p:sp>
        <p:nvSpPr>
          <p:cNvPr id="3" name="Content Placeholder 2">
            <a:extLst>
              <a:ext uri="{FF2B5EF4-FFF2-40B4-BE49-F238E27FC236}">
                <a16:creationId xmlns:a16="http://schemas.microsoft.com/office/drawing/2014/main" id="{01956FB9-B242-4E77-B34B-10CB607ADD52}"/>
              </a:ext>
            </a:extLst>
          </p:cNvPr>
          <p:cNvSpPr>
            <a:spLocks noGrp="1"/>
          </p:cNvSpPr>
          <p:nvPr>
            <p:ph idx="1"/>
          </p:nvPr>
        </p:nvSpPr>
        <p:spPr>
          <a:xfrm>
            <a:off x="838200" y="1463040"/>
            <a:ext cx="7665720" cy="5128953"/>
          </a:xfrm>
        </p:spPr>
        <p:txBody>
          <a:bodyPr>
            <a:normAutofit/>
          </a:bodyPr>
          <a:lstStyle/>
          <a:p>
            <a:pPr marL="0" indent="0">
              <a:buNone/>
            </a:pPr>
            <a:r>
              <a:rPr lang="en-GB" sz="1800" b="1" dirty="0"/>
              <a:t>Matchday Guidelines</a:t>
            </a:r>
          </a:p>
          <a:p>
            <a:pPr marL="0" indent="0">
              <a:buNone/>
            </a:pPr>
            <a:r>
              <a:rPr lang="en-GB" sz="1400" b="1" dirty="0"/>
              <a:t>Before Matchday</a:t>
            </a:r>
          </a:p>
          <a:p>
            <a:r>
              <a:rPr lang="en-GB" sz="1400" dirty="0"/>
              <a:t>If your team is unable to </a:t>
            </a:r>
            <a:r>
              <a:rPr lang="en-GB" sz="1400" dirty="0" err="1"/>
              <a:t>fulfill</a:t>
            </a:r>
            <a:r>
              <a:rPr lang="en-GB" sz="1400" dirty="0"/>
              <a:t> its allocated fixture, please notify your fixture coordinator as early as possible. They will:</a:t>
            </a:r>
          </a:p>
          <a:p>
            <a:pPr lvl="1"/>
            <a:r>
              <a:rPr lang="en-GB" sz="1400" dirty="0"/>
              <a:t>Explore fixture swaps if feasible.</a:t>
            </a:r>
          </a:p>
          <a:p>
            <a:pPr lvl="1"/>
            <a:r>
              <a:rPr lang="en-GB" sz="1400" dirty="0"/>
              <a:t>Arrange an alternative fixture for your opponents if your team is unavailable.</a:t>
            </a:r>
          </a:p>
          <a:p>
            <a:pPr marL="0" indent="0">
              <a:buNone/>
            </a:pPr>
            <a:r>
              <a:rPr lang="en-GB" sz="1400" b="1" dirty="0"/>
              <a:t>On Matchday</a:t>
            </a:r>
          </a:p>
          <a:p>
            <a:r>
              <a:rPr lang="en-GB" sz="1400" dirty="0"/>
              <a:t>If unforeseen circumstances delay your team or prevent attendance, the team secretary should immediately:</a:t>
            </a:r>
          </a:p>
          <a:p>
            <a:pPr>
              <a:buFont typeface="Arial" panose="020B0604020202020204" pitchFamily="34" charset="0"/>
              <a:buChar char="•"/>
            </a:pPr>
            <a:r>
              <a:rPr lang="en-GB" sz="1400" dirty="0"/>
              <a:t>Post a status update in the age group WhatsApp group.</a:t>
            </a:r>
          </a:p>
          <a:p>
            <a:pPr>
              <a:buFont typeface="Arial" panose="020B0604020202020204" pitchFamily="34" charset="0"/>
              <a:buChar char="•"/>
            </a:pPr>
            <a:r>
              <a:rPr lang="en-GB" sz="1400" dirty="0"/>
              <a:t>Inform opposition teams and coordinators, allowing them to manage the players present.</a:t>
            </a:r>
          </a:p>
          <a:p>
            <a:pPr marL="0" indent="0">
              <a:buNone/>
            </a:pPr>
            <a:r>
              <a:rPr lang="en-GB" sz="1400" b="1" dirty="0"/>
              <a:t>No-Show Policy</a:t>
            </a:r>
          </a:p>
          <a:p>
            <a:r>
              <a:rPr lang="en-GB" sz="1400" dirty="0"/>
              <a:t>If a team fails to attend a fixture without prior notice, ERSDA will follow up with the club secretary to review the situation.</a:t>
            </a:r>
          </a:p>
          <a:p>
            <a:r>
              <a:rPr lang="en-GB" sz="1400" dirty="0"/>
              <a:t>Teams should expect to have to miss a future match day as a consequence of not showing up and not letting anyone know in advance</a:t>
            </a:r>
          </a:p>
        </p:txBody>
      </p:sp>
      <p:pic>
        <p:nvPicPr>
          <p:cNvPr id="2050" name="Picture 2" descr="TOHOOYO Wall Clock 12 &amp;#39;&amp;#39;Non-ticking Silent Quartz Decorative Clocks Modern Large Number Round Clock (Black)">
            <a:extLst>
              <a:ext uri="{FF2B5EF4-FFF2-40B4-BE49-F238E27FC236}">
                <a16:creationId xmlns:a16="http://schemas.microsoft.com/office/drawing/2014/main" id="{A4C9D342-3651-4252-A11A-3D9D8FD2E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927" y="2005013"/>
            <a:ext cx="28575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1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281D-82F6-4313-BE94-FC099854B794}"/>
              </a:ext>
            </a:extLst>
          </p:cNvPr>
          <p:cNvSpPr>
            <a:spLocks noGrp="1"/>
          </p:cNvSpPr>
          <p:nvPr>
            <p:ph type="title"/>
          </p:nvPr>
        </p:nvSpPr>
        <p:spPr/>
        <p:txBody>
          <a:bodyPr/>
          <a:lstStyle/>
          <a:p>
            <a:r>
              <a:rPr lang="en-GB" dirty="0"/>
              <a:t>Confirming Games as “on” or “off”</a:t>
            </a:r>
          </a:p>
        </p:txBody>
      </p:sp>
      <p:sp>
        <p:nvSpPr>
          <p:cNvPr id="3" name="Content Placeholder 2">
            <a:extLst>
              <a:ext uri="{FF2B5EF4-FFF2-40B4-BE49-F238E27FC236}">
                <a16:creationId xmlns:a16="http://schemas.microsoft.com/office/drawing/2014/main" id="{7B14F6F6-33D5-47DD-B32B-536338BD2D3A}"/>
              </a:ext>
            </a:extLst>
          </p:cNvPr>
          <p:cNvSpPr>
            <a:spLocks noGrp="1"/>
          </p:cNvSpPr>
          <p:nvPr>
            <p:ph idx="1"/>
          </p:nvPr>
        </p:nvSpPr>
        <p:spPr>
          <a:xfrm>
            <a:off x="838200" y="3242922"/>
            <a:ext cx="5047211" cy="3403346"/>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GB" sz="1400" b="1" u="sng" dirty="0"/>
              <a:t>Part 1 – ERCL inspection</a:t>
            </a:r>
          </a:p>
          <a:p>
            <a:pPr marL="0" indent="0">
              <a:buNone/>
            </a:pPr>
            <a:endParaRPr lang="en-GB" sz="1400" u="sng" dirty="0"/>
          </a:p>
          <a:p>
            <a:pPr marL="0" indent="0">
              <a:buNone/>
            </a:pPr>
            <a:r>
              <a:rPr lang="en-GB" sz="1400" dirty="0"/>
              <a:t>Before 5pm on a Friday night, ERCL will inspect pitches, and confirm the status of pitches via the </a:t>
            </a:r>
            <a:r>
              <a:rPr lang="en-GB" sz="1400" dirty="0">
                <a:hlinkClick r:id="rId3"/>
              </a:rPr>
              <a:t>ERCL website </a:t>
            </a:r>
            <a:r>
              <a:rPr lang="en-GB" sz="1400" dirty="0"/>
              <a:t>and  </a:t>
            </a:r>
            <a:r>
              <a:rPr lang="en-GB" sz="1400" dirty="0">
                <a:hlinkClick r:id="rId4"/>
              </a:rPr>
              <a:t>X account</a:t>
            </a:r>
            <a:endParaRPr lang="en-GB" sz="1400" dirty="0"/>
          </a:p>
          <a:p>
            <a:pPr marL="0" indent="0">
              <a:buNone/>
            </a:pPr>
            <a:endParaRPr lang="en-GB" sz="1400" dirty="0"/>
          </a:p>
          <a:p>
            <a:pPr marL="0" indent="0">
              <a:buNone/>
            </a:pPr>
            <a:r>
              <a:rPr lang="en-GB" sz="1400" dirty="0"/>
              <a:t>If the pitches are declared OFF on Friday, then they will definitely be off on the Saturday/Sunday.</a:t>
            </a:r>
          </a:p>
          <a:p>
            <a:pPr marL="0" indent="0">
              <a:buNone/>
            </a:pPr>
            <a:endParaRPr lang="en-GB" sz="1400" dirty="0"/>
          </a:p>
          <a:p>
            <a:pPr marL="0" indent="0">
              <a:buNone/>
            </a:pPr>
            <a:r>
              <a:rPr lang="en-GB" sz="1400" dirty="0"/>
              <a:t>If the pitches are declared ON by ERCL on a Friday, there will be no further update until Saturday morning.</a:t>
            </a:r>
          </a:p>
        </p:txBody>
      </p:sp>
      <p:sp>
        <p:nvSpPr>
          <p:cNvPr id="4" name="Content Placeholder 2">
            <a:extLst>
              <a:ext uri="{FF2B5EF4-FFF2-40B4-BE49-F238E27FC236}">
                <a16:creationId xmlns:a16="http://schemas.microsoft.com/office/drawing/2014/main" id="{B7C09C58-77AF-4D13-91D7-E750E900CAAC}"/>
              </a:ext>
            </a:extLst>
          </p:cNvPr>
          <p:cNvSpPr txBox="1">
            <a:spLocks/>
          </p:cNvSpPr>
          <p:nvPr/>
        </p:nvSpPr>
        <p:spPr>
          <a:xfrm>
            <a:off x="6227619" y="3242922"/>
            <a:ext cx="5501639" cy="340334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u="sng" dirty="0"/>
              <a:t>Part 2 – Making the call at game time</a:t>
            </a:r>
          </a:p>
          <a:p>
            <a:pPr marL="0" indent="0">
              <a:buFont typeface="Arial" panose="020B0604020202020204" pitchFamily="34" charset="0"/>
              <a:buNone/>
            </a:pPr>
            <a:endParaRPr lang="en-GB" sz="1400" u="sng" dirty="0"/>
          </a:p>
          <a:p>
            <a:pPr marL="0" indent="0">
              <a:buFont typeface="Arial" panose="020B0604020202020204" pitchFamily="34" charset="0"/>
              <a:buNone/>
            </a:pPr>
            <a:r>
              <a:rPr lang="en-GB" sz="1400" dirty="0"/>
              <a:t>Whilst we hope all fixtures will remain on after a Friday inspection, we will apply 3 playability tests to each game:</a:t>
            </a:r>
          </a:p>
          <a:p>
            <a:pPr>
              <a:buFontTx/>
              <a:buChar char="-"/>
            </a:pPr>
            <a:r>
              <a:rPr lang="en-GB" sz="1400" dirty="0"/>
              <a:t>Is the pitch safely playable?</a:t>
            </a:r>
          </a:p>
          <a:p>
            <a:pPr>
              <a:buFontTx/>
              <a:buChar char="-"/>
            </a:pPr>
            <a:r>
              <a:rPr lang="en-GB" sz="1400" dirty="0"/>
              <a:t>Will the pitch be unduly damaged by further play?</a:t>
            </a:r>
          </a:p>
          <a:p>
            <a:pPr>
              <a:buFontTx/>
              <a:buChar char="-"/>
            </a:pPr>
            <a:r>
              <a:rPr lang="en-GB" sz="1400" dirty="0"/>
              <a:t>Are the weather conditions tolerable for safe grassroots play?</a:t>
            </a:r>
          </a:p>
          <a:p>
            <a:pPr marL="0" indent="0">
              <a:buFont typeface="Arial" panose="020B0604020202020204" pitchFamily="34" charset="0"/>
              <a:buNone/>
            </a:pPr>
            <a:r>
              <a:rPr lang="en-GB" sz="1400" dirty="0"/>
              <a:t>We will strive to apply these tests consistently across venues. If conditions change during the morning of fixtures, and games become unplayable, the earliest possible notice of cancellation will be given to all teams yet to play via a WhatsApp age group message. </a:t>
            </a:r>
          </a:p>
          <a:p>
            <a:pPr marL="0" indent="0">
              <a:buFont typeface="Arial" panose="020B0604020202020204" pitchFamily="34" charset="0"/>
              <a:buNone/>
            </a:pPr>
            <a:r>
              <a:rPr lang="en-GB" sz="1400" dirty="0"/>
              <a:t>On game day, consider fixtures ON unless informed otherwise </a:t>
            </a:r>
          </a:p>
          <a:p>
            <a:pPr marL="0" indent="0">
              <a:buFont typeface="Arial" panose="020B0604020202020204" pitchFamily="34" charset="0"/>
              <a:buNone/>
            </a:pPr>
            <a:endParaRPr lang="en-GB" sz="1400" dirty="0"/>
          </a:p>
          <a:p>
            <a:pPr marL="0" indent="0">
              <a:buFont typeface="Arial" panose="020B0604020202020204" pitchFamily="34" charset="0"/>
              <a:buNone/>
            </a:pPr>
            <a:endParaRPr lang="en-GB" sz="1400" dirty="0"/>
          </a:p>
        </p:txBody>
      </p:sp>
      <p:sp>
        <p:nvSpPr>
          <p:cNvPr id="7" name="TextBox 6">
            <a:extLst>
              <a:ext uri="{FF2B5EF4-FFF2-40B4-BE49-F238E27FC236}">
                <a16:creationId xmlns:a16="http://schemas.microsoft.com/office/drawing/2014/main" id="{95C4B230-3DE0-4C69-8B3D-96E6980E2689}"/>
              </a:ext>
            </a:extLst>
          </p:cNvPr>
          <p:cNvSpPr txBox="1"/>
          <p:nvPr/>
        </p:nvSpPr>
        <p:spPr>
          <a:xfrm>
            <a:off x="714895" y="1452149"/>
            <a:ext cx="10906298" cy="1600438"/>
          </a:xfrm>
          <a:prstGeom prst="rect">
            <a:avLst/>
          </a:prstGeom>
          <a:noFill/>
        </p:spPr>
        <p:txBody>
          <a:bodyPr wrap="square">
            <a:spAutoFit/>
          </a:bodyPr>
          <a:lstStyle/>
          <a:p>
            <a:r>
              <a:rPr lang="en-GB" sz="1400" dirty="0"/>
              <a:t>Determining whether pitches are </a:t>
            </a:r>
            <a:r>
              <a:rPr lang="en-GB" sz="1400" b="1" dirty="0"/>
              <a:t>playable</a:t>
            </a:r>
            <a:r>
              <a:rPr lang="en-GB" sz="1400" dirty="0"/>
              <a:t> can be challenging, but our priority is always to </a:t>
            </a:r>
            <a:r>
              <a:rPr lang="en-GB" sz="1400" b="1" dirty="0"/>
              <a:t>get games played where possible</a:t>
            </a:r>
            <a:r>
              <a:rPr lang="en-GB" sz="1400" dirty="0"/>
              <a:t> while ensuring </a:t>
            </a:r>
            <a:r>
              <a:rPr lang="en-GB" sz="1400" b="1" dirty="0"/>
              <a:t>player safety</a:t>
            </a:r>
            <a:r>
              <a:rPr lang="en-GB" sz="1400" dirty="0"/>
              <a:t> and following the </a:t>
            </a:r>
            <a:r>
              <a:rPr lang="en-GB" sz="1400" b="1" dirty="0"/>
              <a:t>protocols set by our pitch provider (ERCL)</a:t>
            </a:r>
            <a:r>
              <a:rPr lang="en-GB" sz="1400" dirty="0"/>
              <a:t>. </a:t>
            </a:r>
          </a:p>
          <a:p>
            <a:endParaRPr lang="en-GB" sz="1400" dirty="0"/>
          </a:p>
          <a:p>
            <a:r>
              <a:rPr lang="en-GB" sz="1400" dirty="0"/>
              <a:t>For </a:t>
            </a:r>
            <a:r>
              <a:rPr lang="en-GB" sz="1400" b="1" dirty="0"/>
              <a:t>Season 2026</a:t>
            </a:r>
            <a:r>
              <a:rPr lang="en-GB" sz="1400" dirty="0"/>
              <a:t>, we will adopt the following approach to confirming </a:t>
            </a:r>
            <a:r>
              <a:rPr lang="en-GB" sz="1400" b="1" dirty="0"/>
              <a:t>suitable playing conditions</a:t>
            </a:r>
            <a:r>
              <a:rPr lang="en-GB" sz="1400" dirty="0"/>
              <a:t>:</a:t>
            </a:r>
          </a:p>
          <a:p>
            <a:endParaRPr lang="en-GB" sz="1400" dirty="0"/>
          </a:p>
          <a:p>
            <a:r>
              <a:rPr lang="en-GB" sz="1400" dirty="0"/>
              <a:t>Our commitment is to </a:t>
            </a:r>
            <a:r>
              <a:rPr lang="en-GB" sz="1400" b="1" dirty="0"/>
              <a:t>balancing fairness, safety, and playability</a:t>
            </a:r>
            <a:r>
              <a:rPr lang="en-GB" sz="1400" dirty="0"/>
              <a:t>, ensuring that decisions are made </a:t>
            </a:r>
            <a:r>
              <a:rPr lang="en-GB" sz="1400" b="1" dirty="0"/>
              <a:t>transparently and in the best interests of all involved</a:t>
            </a:r>
            <a:r>
              <a:rPr lang="en-GB" sz="1400" dirty="0"/>
              <a:t>.</a:t>
            </a:r>
          </a:p>
        </p:txBody>
      </p:sp>
    </p:spTree>
    <p:extLst>
      <p:ext uri="{BB962C8B-B14F-4D97-AF65-F5344CB8AC3E}">
        <p14:creationId xmlns:p14="http://schemas.microsoft.com/office/powerpoint/2010/main" val="376731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8829-FC6F-4AC7-89AC-F8B82FF1FB94}"/>
              </a:ext>
            </a:extLst>
          </p:cNvPr>
          <p:cNvSpPr>
            <a:spLocks noGrp="1"/>
          </p:cNvSpPr>
          <p:nvPr>
            <p:ph type="title"/>
          </p:nvPr>
        </p:nvSpPr>
        <p:spPr>
          <a:xfrm>
            <a:off x="831850" y="1388122"/>
            <a:ext cx="10515600" cy="2852737"/>
          </a:xfrm>
        </p:spPr>
        <p:txBody>
          <a:bodyPr/>
          <a:lstStyle/>
          <a:p>
            <a:r>
              <a:rPr lang="en-GB" dirty="0"/>
              <a:t>Matchday environment</a:t>
            </a:r>
          </a:p>
        </p:txBody>
      </p:sp>
      <p:sp>
        <p:nvSpPr>
          <p:cNvPr id="3" name="Subtitle 2">
            <a:extLst>
              <a:ext uri="{FF2B5EF4-FFF2-40B4-BE49-F238E27FC236}">
                <a16:creationId xmlns:a16="http://schemas.microsoft.com/office/drawing/2014/main" id="{79BEE3E0-C289-46D7-AD1A-A26ECD6285F4}"/>
              </a:ext>
            </a:extLst>
          </p:cNvPr>
          <p:cNvSpPr>
            <a:spLocks noGrp="1"/>
          </p:cNvSpPr>
          <p:nvPr>
            <p:ph type="body" idx="1"/>
          </p:nvPr>
        </p:nvSpPr>
        <p:spPr>
          <a:xfrm>
            <a:off x="831850" y="4402111"/>
            <a:ext cx="10515600" cy="2135533"/>
          </a:xfrm>
        </p:spPr>
        <p:txBody>
          <a:bodyPr>
            <a:normAutofit fontScale="55000" lnSpcReduction="20000"/>
          </a:bodyPr>
          <a:lstStyle/>
          <a:p>
            <a:pPr marL="457200" indent="-457200">
              <a:buFont typeface="Wingdings" panose="05000000000000000000" pitchFamily="2" charset="2"/>
              <a:buChar char="Ø"/>
            </a:pPr>
            <a:r>
              <a:rPr lang="en-GB" sz="2800" dirty="0"/>
              <a:t>Creating a safe and positive matchday</a:t>
            </a:r>
          </a:p>
          <a:p>
            <a:pPr marL="457200" indent="-457200">
              <a:buFont typeface="Wingdings" panose="05000000000000000000" pitchFamily="2" charset="2"/>
              <a:buChar char="Ø"/>
            </a:pPr>
            <a:r>
              <a:rPr lang="en-GB" sz="2800" dirty="0"/>
              <a:t>Matchday behaviour charter</a:t>
            </a:r>
          </a:p>
          <a:p>
            <a:pPr marL="457200" indent="-457200">
              <a:buFont typeface="Wingdings" panose="05000000000000000000" pitchFamily="2" charset="2"/>
              <a:buChar char="Ø"/>
            </a:pPr>
            <a:r>
              <a:rPr lang="en-GB" sz="2800" dirty="0"/>
              <a:t>Team Obligations</a:t>
            </a:r>
          </a:p>
          <a:p>
            <a:pPr marL="457200" indent="-457200">
              <a:buFont typeface="Wingdings" panose="05000000000000000000" pitchFamily="2" charset="2"/>
              <a:buChar char="Ø"/>
            </a:pPr>
            <a:r>
              <a:rPr lang="en-GB" sz="2800" dirty="0"/>
              <a:t>Reporting Discrimination</a:t>
            </a:r>
          </a:p>
          <a:p>
            <a:pPr marL="457200" indent="-457200">
              <a:buFont typeface="Wingdings" panose="05000000000000000000" pitchFamily="2" charset="2"/>
              <a:buChar char="Ø"/>
            </a:pPr>
            <a:r>
              <a:rPr lang="en-GB" sz="2800" dirty="0"/>
              <a:t>5, 7 and 9-a-side pitch set up</a:t>
            </a:r>
          </a:p>
          <a:p>
            <a:pPr marL="457200" indent="-457200">
              <a:buFont typeface="Wingdings" panose="05000000000000000000" pitchFamily="2" charset="2"/>
              <a:buChar char="Ø"/>
            </a:pPr>
            <a:r>
              <a:rPr lang="en-GB" sz="2800" dirty="0"/>
              <a:t>Support from matchday coordinators</a:t>
            </a:r>
          </a:p>
          <a:p>
            <a:pPr marL="457200" indent="-457200">
              <a:buFont typeface="Wingdings" panose="05000000000000000000" pitchFamily="2" charset="2"/>
              <a:buChar char="Ø"/>
            </a:pPr>
            <a:r>
              <a:rPr lang="en-GB" sz="2800" dirty="0"/>
              <a:t>Managing matchday logistics</a:t>
            </a:r>
          </a:p>
        </p:txBody>
      </p:sp>
    </p:spTree>
    <p:extLst>
      <p:ext uri="{BB962C8B-B14F-4D97-AF65-F5344CB8AC3E}">
        <p14:creationId xmlns:p14="http://schemas.microsoft.com/office/powerpoint/2010/main" val="5126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D4FC-8D52-4275-839B-3B431D10679F}"/>
              </a:ext>
            </a:extLst>
          </p:cNvPr>
          <p:cNvSpPr>
            <a:spLocks noGrp="1"/>
          </p:cNvSpPr>
          <p:nvPr>
            <p:ph type="title"/>
          </p:nvPr>
        </p:nvSpPr>
        <p:spPr/>
        <p:txBody>
          <a:bodyPr>
            <a:normAutofit/>
          </a:bodyPr>
          <a:lstStyle/>
          <a:p>
            <a:r>
              <a:rPr lang="en-GB" dirty="0"/>
              <a:t>Ensuring a Safe and Positive Matchday</a:t>
            </a:r>
            <a:br>
              <a:rPr lang="en-GB" dirty="0"/>
            </a:br>
            <a:r>
              <a:rPr lang="en-GB" sz="2000" i="1" dirty="0"/>
              <a:t>Charter, Pitch Guidance, Disciplinary Follow-Up and Matchday Coordinators</a:t>
            </a:r>
            <a:endParaRPr lang="en-GB" sz="2300" i="1" dirty="0"/>
          </a:p>
        </p:txBody>
      </p:sp>
      <p:sp>
        <p:nvSpPr>
          <p:cNvPr id="7" name="TextBox 6">
            <a:extLst>
              <a:ext uri="{FF2B5EF4-FFF2-40B4-BE49-F238E27FC236}">
                <a16:creationId xmlns:a16="http://schemas.microsoft.com/office/drawing/2014/main" id="{F05000A8-9AE0-42C5-B7D9-F068DFC53DA9}"/>
              </a:ext>
            </a:extLst>
          </p:cNvPr>
          <p:cNvSpPr txBox="1"/>
          <p:nvPr/>
        </p:nvSpPr>
        <p:spPr>
          <a:xfrm>
            <a:off x="753104" y="1329177"/>
            <a:ext cx="5029688" cy="5378395"/>
          </a:xfrm>
          <a:prstGeom prst="rect">
            <a:avLst/>
          </a:prstGeom>
          <a:noFill/>
        </p:spPr>
        <p:txBody>
          <a:bodyPr wrap="square" rtlCol="0">
            <a:spAutoFit/>
          </a:bodyPr>
          <a:lstStyle/>
          <a:p>
            <a:r>
              <a:rPr lang="en-GB" sz="1400" dirty="0"/>
              <a:t>For Season 2026, we are committed to ensuring a safe, positive, and enjoyable matchday experience for all. To achieve this, we will be following these key principles:</a:t>
            </a:r>
          </a:p>
          <a:p>
            <a:endParaRPr lang="en-GB" sz="1100" dirty="0"/>
          </a:p>
          <a:p>
            <a:r>
              <a:rPr lang="en-GB" sz="1400" b="1" dirty="0"/>
              <a:t>1. Matchday Charter</a:t>
            </a:r>
          </a:p>
          <a:p>
            <a:r>
              <a:rPr lang="en-GB" sz="1400" dirty="0"/>
              <a:t>All coaches and supporters are expected to read and follow the ERSDA Matchday Charter </a:t>
            </a:r>
            <a:r>
              <a:rPr lang="en-GB" sz="1400" i="1" dirty="0"/>
              <a:t>(see next page)</a:t>
            </a:r>
            <a:r>
              <a:rPr lang="en-GB" sz="1400" dirty="0"/>
              <a:t>.</a:t>
            </a:r>
          </a:p>
          <a:p>
            <a:endParaRPr lang="en-GB" sz="1400" dirty="0"/>
          </a:p>
          <a:p>
            <a:r>
              <a:rPr lang="en-GB" sz="1400" b="1" dirty="0"/>
              <a:t>2. Supporter &amp; Pitch Setup Guidelines</a:t>
            </a:r>
          </a:p>
          <a:p>
            <a:pPr marL="447675" lvl="1" indent="-285750">
              <a:buFont typeface="Arial" panose="020B0604020202020204" pitchFamily="34" charset="0"/>
              <a:buChar char="•"/>
            </a:pPr>
            <a:r>
              <a:rPr lang="en-GB" sz="1400" dirty="0"/>
              <a:t>4-a-side games: Supporters must remain outside the cages at Pro-Soccer and </a:t>
            </a:r>
            <a:r>
              <a:rPr lang="en-GB" sz="1400" dirty="0" err="1"/>
              <a:t>Woodfarm</a:t>
            </a:r>
            <a:r>
              <a:rPr lang="en-GB" sz="1400" dirty="0"/>
              <a:t>.</a:t>
            </a:r>
          </a:p>
          <a:p>
            <a:pPr marL="447675" lvl="1" indent="-285750">
              <a:buFont typeface="Arial" panose="020B0604020202020204" pitchFamily="34" charset="0"/>
              <a:buChar char="•"/>
            </a:pPr>
            <a:r>
              <a:rPr lang="en-GB" sz="1400" dirty="0"/>
              <a:t>5, 7, and 9-a-side games: Teams must follow the pitch set-up (outlined later in this guide</a:t>
            </a:r>
            <a:r>
              <a:rPr lang="en-GB" sz="1400" i="1" dirty="0"/>
              <a:t>)</a:t>
            </a:r>
            <a:r>
              <a:rPr lang="en-GB" sz="1400" dirty="0"/>
              <a:t>, based on SFA good practice guidelines.</a:t>
            </a:r>
          </a:p>
          <a:p>
            <a:endParaRPr lang="en-GB" sz="1050" dirty="0"/>
          </a:p>
          <a:p>
            <a:r>
              <a:rPr lang="en-GB" sz="1400" b="1" dirty="0"/>
              <a:t>3. Matchday Coordinators &amp; Matchday Reports</a:t>
            </a:r>
          </a:p>
          <a:p>
            <a:r>
              <a:rPr lang="en-GB" sz="1400" dirty="0"/>
              <a:t>Each venue will have an ERSDA Matchday Coordinator responsible for:</a:t>
            </a:r>
          </a:p>
          <a:p>
            <a:pPr marL="447675" lvl="1" indent="-285750">
              <a:buFont typeface="Arial" panose="020B0604020202020204" pitchFamily="34" charset="0"/>
              <a:buChar char="•"/>
            </a:pPr>
            <a:r>
              <a:rPr lang="en-GB" sz="1400" dirty="0"/>
              <a:t>Observing that the Matchday Charter &amp; pitch arrangements are consistently followed.</a:t>
            </a:r>
          </a:p>
          <a:p>
            <a:pPr marL="447675" lvl="1" indent="-285750">
              <a:buFont typeface="Arial" panose="020B0604020202020204" pitchFamily="34" charset="0"/>
              <a:buChar char="•"/>
            </a:pPr>
            <a:r>
              <a:rPr lang="en-GB" sz="1400" dirty="0"/>
              <a:t>Preparing a Matchday Conduct Report, noting both positive sporting moments and any issues.</a:t>
            </a:r>
          </a:p>
          <a:p>
            <a:r>
              <a:rPr lang="en-GB" sz="1400" dirty="0"/>
              <a:t>Anyone attending a match can also provide feedback by emailing:</a:t>
            </a:r>
          </a:p>
          <a:p>
            <a:pPr lvl="1"/>
            <a:r>
              <a:rPr lang="en-GB" sz="1400" dirty="0"/>
              <a:t>📧 </a:t>
            </a:r>
            <a:r>
              <a:rPr lang="en-GB" sz="1400" b="1" dirty="0">
                <a:hlinkClick r:id="rId2"/>
              </a:rPr>
              <a:t>saturdaymatchsecretary@ersda.uk</a:t>
            </a:r>
            <a:r>
              <a:rPr lang="en-GB" sz="1400" b="1" dirty="0"/>
              <a:t> </a:t>
            </a:r>
            <a:endParaRPr lang="en-GB" sz="1400" dirty="0"/>
          </a:p>
          <a:p>
            <a:pPr lvl="1"/>
            <a:r>
              <a:rPr lang="en-GB" sz="1400" dirty="0"/>
              <a:t>📧 </a:t>
            </a:r>
            <a:r>
              <a:rPr lang="en-GB" sz="1400" b="1" dirty="0">
                <a:hlinkClick r:id="rId3"/>
              </a:rPr>
              <a:t>secretary@ersda.uk</a:t>
            </a:r>
            <a:r>
              <a:rPr lang="en-GB" sz="1400" b="1" dirty="0"/>
              <a:t> </a:t>
            </a:r>
            <a:endParaRPr lang="en-GB" sz="1400" dirty="0"/>
          </a:p>
        </p:txBody>
      </p:sp>
      <p:sp>
        <p:nvSpPr>
          <p:cNvPr id="9" name="TextBox 8">
            <a:extLst>
              <a:ext uri="{FF2B5EF4-FFF2-40B4-BE49-F238E27FC236}">
                <a16:creationId xmlns:a16="http://schemas.microsoft.com/office/drawing/2014/main" id="{77C56391-301F-4980-AA54-3D114932C4AC}"/>
              </a:ext>
            </a:extLst>
          </p:cNvPr>
          <p:cNvSpPr txBox="1"/>
          <p:nvPr/>
        </p:nvSpPr>
        <p:spPr>
          <a:xfrm>
            <a:off x="6656711" y="1427639"/>
            <a:ext cx="4934833" cy="483209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GB" sz="1400" b="1" dirty="0"/>
              <a:t>4. Responsibility for Conduct &amp; Disciplinary Approach</a:t>
            </a:r>
          </a:p>
          <a:p>
            <a:endParaRPr lang="en-GB" sz="1400" dirty="0"/>
          </a:p>
          <a:p>
            <a:r>
              <a:rPr lang="en-GB" sz="1400" dirty="0"/>
              <a:t>Clubs are responsible for ensuring the appropriate conduct of their coaches and supporters.</a:t>
            </a:r>
          </a:p>
          <a:p>
            <a:endParaRPr lang="en-GB" sz="1400" dirty="0"/>
          </a:p>
          <a:p>
            <a:r>
              <a:rPr lang="en-GB" sz="1400" dirty="0"/>
              <a:t>While the vast majority of ERSDA games were incident-free last season, there were exceptions where coach or supporter behaviour was unacceptable.</a:t>
            </a:r>
          </a:p>
          <a:p>
            <a:endParaRPr lang="en-GB" sz="1400" dirty="0"/>
          </a:p>
          <a:p>
            <a:r>
              <a:rPr lang="en-GB" sz="1400" dirty="0"/>
              <a:t>When incidents are reported:</a:t>
            </a:r>
          </a:p>
          <a:p>
            <a:pPr marL="742950" lvl="1" indent="-285750">
              <a:buFont typeface="Arial" panose="020B0604020202020204" pitchFamily="34" charset="0"/>
              <a:buChar char="•"/>
            </a:pPr>
            <a:r>
              <a:rPr lang="en-GB" sz="1400" dirty="0"/>
              <a:t>ERSDA will follow up with club and team secretaries of those involved.</a:t>
            </a:r>
          </a:p>
          <a:p>
            <a:pPr marL="742950" lvl="1" indent="-285750">
              <a:buFont typeface="Arial" panose="020B0604020202020204" pitchFamily="34" charset="0"/>
              <a:buChar char="•"/>
            </a:pPr>
            <a:r>
              <a:rPr lang="en-GB" sz="1400" dirty="0"/>
              <a:t>The ERSDA Disciplinary Committee will record events and responses, and may impose sanctions depending on the nature of the incident.</a:t>
            </a:r>
          </a:p>
          <a:p>
            <a:pPr marL="742950" lvl="1" indent="-285750">
              <a:buFont typeface="Arial" panose="020B0604020202020204" pitchFamily="34" charset="0"/>
              <a:buChar char="•"/>
            </a:pPr>
            <a:r>
              <a:rPr lang="en-GB" sz="1400" dirty="0"/>
              <a:t>Repeat offenses may be escalated to the SYFA for further action.</a:t>
            </a:r>
          </a:p>
          <a:p>
            <a:pPr marL="742950" lvl="1" indent="-285750">
              <a:buFont typeface="Arial" panose="020B0604020202020204" pitchFamily="34" charset="0"/>
              <a:buChar char="•"/>
            </a:pPr>
            <a:r>
              <a:rPr lang="en-GB" sz="1400" dirty="0"/>
              <a:t>All actions will follow SYFA disciplinary procedures.</a:t>
            </a:r>
          </a:p>
          <a:p>
            <a:endParaRPr lang="en-GB" sz="1400" dirty="0"/>
          </a:p>
          <a:p>
            <a:r>
              <a:rPr lang="en-GB" sz="1400" dirty="0"/>
              <a:t>We hope never to need these measures, but we will apply them consistently if required. It is important that all clubs understand these expectations before the season begins.</a:t>
            </a:r>
          </a:p>
        </p:txBody>
      </p:sp>
    </p:spTree>
    <p:extLst>
      <p:ext uri="{BB962C8B-B14F-4D97-AF65-F5344CB8AC3E}">
        <p14:creationId xmlns:p14="http://schemas.microsoft.com/office/powerpoint/2010/main" val="2062666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6679</TotalTime>
  <Words>3754</Words>
  <Application>Microsoft Office PowerPoint</Application>
  <PresentationFormat>Widescreen</PresentationFormat>
  <Paragraphs>327</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Caveat</vt:lpstr>
      <vt:lpstr>Wingdings</vt:lpstr>
      <vt:lpstr>Office Theme</vt:lpstr>
      <vt:lpstr>East Renfrewshire Soccer Development Association</vt:lpstr>
      <vt:lpstr>ERSDA small-sided game</vt:lpstr>
      <vt:lpstr>Contacts</vt:lpstr>
      <vt:lpstr>Fixtures and Scheduling</vt:lpstr>
      <vt:lpstr>Season Planning Approach Fixtures in advance – 4-5 weeks at a time</vt:lpstr>
      <vt:lpstr>Managing Changes to Game Availability Making sure that everyone knows what is happening</vt:lpstr>
      <vt:lpstr>Confirming Games as “on” or “off”</vt:lpstr>
      <vt:lpstr>Matchday environment</vt:lpstr>
      <vt:lpstr>Ensuring a Safe and Positive Matchday Charter, Pitch Guidance, Disciplinary Follow-Up and Matchday Coordinators</vt:lpstr>
      <vt:lpstr>PowerPoint Presentation</vt:lpstr>
      <vt:lpstr>Important Team obligations Meeting requirements set by our national association</vt:lpstr>
      <vt:lpstr>Reporting Discrimination Tackling this issue head on</vt:lpstr>
      <vt:lpstr>ERSDA 5, 7 &amp; 9 a side Pitch Set-up Minimising the potential for touchline issues with an agreed set-up</vt:lpstr>
      <vt:lpstr>Support from Matchday Coordinators Matchday officials to help things run smoothly</vt:lpstr>
      <vt:lpstr>Managing Matchday Logistics</vt:lpstr>
      <vt:lpstr>Game Format</vt:lpstr>
      <vt:lpstr>PowerPoint Presentation</vt:lpstr>
      <vt:lpstr>National Player Journey (1/3) Game standards and formats</vt:lpstr>
      <vt:lpstr>National Player Journey (2/3) Game standards and formats</vt:lpstr>
      <vt:lpstr>National Player Journey (3/3) Game standards and formats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ERSDA 2024/5</dc:title>
  <dc:creator>ERSDA</dc:creator>
  <cp:lastModifiedBy>Roslynn Davidson</cp:lastModifiedBy>
  <cp:revision>120</cp:revision>
  <cp:lastPrinted>2024-02-23T19:27:01Z</cp:lastPrinted>
  <dcterms:created xsi:type="dcterms:W3CDTF">2023-08-01T16:07:25Z</dcterms:created>
  <dcterms:modified xsi:type="dcterms:W3CDTF">2026-02-23T09:44:32Z</dcterms:modified>
</cp:coreProperties>
</file>